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9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64" r:id="rId19"/>
    <p:sldId id="265" r:id="rId20"/>
    <p:sldId id="263" r:id="rId21"/>
    <p:sldId id="271" r:id="rId22"/>
    <p:sldId id="262" r:id="rId23"/>
    <p:sldId id="266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Oswald" panose="00000500000000000000" pitchFamily="2" charset="0"/>
      <p:regular r:id="rId29"/>
    </p:embeddedFont>
    <p:embeddedFont>
      <p:font typeface="Times New Roman" panose="02020603050405020304" pitchFamily="18" charset="0"/>
      <p:regular r:id="rId30"/>
    </p:embeddedFont>
    <p:embeddedFont>
      <p:font typeface="Times New Roman Bold" panose="02020803070505020304" pitchFamily="18" charset="0"/>
      <p:regular r:id="rId31"/>
      <p:bold r:id="rId32"/>
    </p:embeddedFont>
    <p:embeddedFont>
      <p:font typeface="Times New Roman Medium" panose="020B0604020202020204" charset="0"/>
      <p:regular r:id="rId33"/>
    </p:embeddedFont>
    <p:embeddedFont>
      <p:font typeface="Times New Roman Semi-Bold" panose="020B0604020202020204" charset="0"/>
      <p:regular r:id="rId34"/>
    </p:embeddedFont>
    <p:embeddedFont>
      <p:font typeface="Times New Roman Ultra-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9.svg"/><Relationship Id="rId7" Type="http://schemas.openxmlformats.org/officeDocument/2006/relationships/image" Target="../media/image68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9.svg"/><Relationship Id="rId7" Type="http://schemas.openxmlformats.org/officeDocument/2006/relationships/image" Target="../media/image74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9" Type="http://schemas.openxmlformats.org/officeDocument/2006/relationships/image" Target="../media/image7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svg"/><Relationship Id="rId7" Type="http://schemas.openxmlformats.org/officeDocument/2006/relationships/image" Target="../media/image19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Relationship Id="rId9" Type="http://schemas.openxmlformats.org/officeDocument/2006/relationships/image" Target="../media/image8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Relationship Id="rId9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9.svg"/><Relationship Id="rId7" Type="http://schemas.openxmlformats.org/officeDocument/2006/relationships/image" Target="../media/image9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Relationship Id="rId9" Type="http://schemas.openxmlformats.org/officeDocument/2006/relationships/image" Target="../media/image9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svg"/><Relationship Id="rId3" Type="http://schemas.openxmlformats.org/officeDocument/2006/relationships/image" Target="../media/image19.svg"/><Relationship Id="rId7" Type="http://schemas.openxmlformats.org/officeDocument/2006/relationships/image" Target="../media/image98.svg"/><Relationship Id="rId12" Type="http://schemas.openxmlformats.org/officeDocument/2006/relationships/image" Target="../media/image10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96.svg"/><Relationship Id="rId15" Type="http://schemas.openxmlformats.org/officeDocument/2006/relationships/image" Target="../media/image106.sv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svg"/><Relationship Id="rId14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svg"/><Relationship Id="rId3" Type="http://schemas.openxmlformats.org/officeDocument/2006/relationships/image" Target="../media/image19.svg"/><Relationship Id="rId7" Type="http://schemas.openxmlformats.org/officeDocument/2006/relationships/image" Target="../media/image112.svg"/><Relationship Id="rId12" Type="http://schemas.openxmlformats.org/officeDocument/2006/relationships/image" Target="../media/image117.png"/><Relationship Id="rId17" Type="http://schemas.openxmlformats.org/officeDocument/2006/relationships/image" Target="../media/image122.svg"/><Relationship Id="rId2" Type="http://schemas.openxmlformats.org/officeDocument/2006/relationships/image" Target="../media/image18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6.svg"/><Relationship Id="rId5" Type="http://schemas.openxmlformats.org/officeDocument/2006/relationships/image" Target="../media/image110.svg"/><Relationship Id="rId15" Type="http://schemas.openxmlformats.org/officeDocument/2006/relationships/image" Target="../media/image120.sv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svg"/><Relationship Id="rId14" Type="http://schemas.openxmlformats.org/officeDocument/2006/relationships/image" Target="../media/image1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9.svg"/><Relationship Id="rId7" Type="http://schemas.openxmlformats.org/officeDocument/2006/relationships/image" Target="../media/image3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19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9.svg"/><Relationship Id="rId7" Type="http://schemas.openxmlformats.org/officeDocument/2006/relationships/image" Target="../media/image4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9.svg"/><Relationship Id="rId7" Type="http://schemas.openxmlformats.org/officeDocument/2006/relationships/image" Target="../media/image58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5275" y="2865712"/>
            <a:ext cx="2532120" cy="25321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919758" y="3120199"/>
            <a:ext cx="2023309" cy="202330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6678" t="-76431" r="-564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4901973" y="2745616"/>
            <a:ext cx="2532120" cy="253212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138943" y="2745616"/>
            <a:ext cx="2532120" cy="253212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424844" y="2745616"/>
            <a:ext cx="2532120" cy="253212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5156379" y="3000025"/>
            <a:ext cx="2023309" cy="2023301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178" t="-40720" r="-26714" b="-41521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393040" y="3000025"/>
            <a:ext cx="2023309" cy="2023301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666" r="-16666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1283124" y="2865790"/>
            <a:ext cx="2532120" cy="253212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536299" y="3120122"/>
            <a:ext cx="2023309" cy="2023301"/>
            <a:chOff x="0" y="0"/>
            <a:chExt cx="6350000" cy="6349975"/>
          </a:xfrm>
        </p:grpSpPr>
        <p:sp>
          <p:nvSpPr>
            <p:cNvPr id="24" name="Freeform 24"/>
            <p:cNvSpPr/>
            <p:nvPr/>
          </p:nvSpPr>
          <p:spPr>
            <a:xfrm rot="114000">
              <a:off x="-56391" y="-56392"/>
              <a:ext cx="6462782" cy="6462759"/>
            </a:xfrm>
            <a:custGeom>
              <a:avLst/>
              <a:gdLst/>
              <a:ahLst/>
              <a:cxnLst/>
              <a:rect l="l" t="t" r="r" b="b"/>
              <a:pathLst>
                <a:path w="6462782" h="6462759">
                  <a:moveTo>
                    <a:pt x="6404647" y="3126150"/>
                  </a:moveTo>
                  <a:cubicBezTo>
                    <a:pt x="6462782" y="4878611"/>
                    <a:pt x="5089171" y="6346484"/>
                    <a:pt x="3336658" y="6404621"/>
                  </a:cubicBezTo>
                  <a:cubicBezTo>
                    <a:pt x="1584121" y="6462759"/>
                    <a:pt x="116273" y="5089146"/>
                    <a:pt x="58138" y="3336685"/>
                  </a:cubicBezTo>
                  <a:cubicBezTo>
                    <a:pt x="0" y="1584135"/>
                    <a:pt x="1373586" y="116275"/>
                    <a:pt x="3126124" y="58138"/>
                  </a:cubicBezTo>
                  <a:cubicBezTo>
                    <a:pt x="4878661" y="0"/>
                    <a:pt x="6346509" y="1373599"/>
                    <a:pt x="6404647" y="3126150"/>
                  </a:cubicBezTo>
                  <a:close/>
                </a:path>
              </a:pathLst>
            </a:custGeom>
            <a:blipFill>
              <a:blip r:embed="rId5"/>
              <a:stretch>
                <a:fillRect l="-35322" t="-38662" r="-44950" b="-101702"/>
              </a:stretch>
            </a:blip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4679250" y="3000025"/>
            <a:ext cx="2023309" cy="2023301"/>
            <a:chOff x="0" y="0"/>
            <a:chExt cx="6350000" cy="6349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16666" b="-16666"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-347063" y="9348004"/>
            <a:ext cx="5503441" cy="4983116"/>
          </a:xfrm>
          <a:custGeom>
            <a:avLst/>
            <a:gdLst/>
            <a:ahLst/>
            <a:cxnLst/>
            <a:rect l="l" t="t" r="r" b="b"/>
            <a:pathLst>
              <a:path w="5503441" h="4983116">
                <a:moveTo>
                  <a:pt x="0" y="0"/>
                </a:moveTo>
                <a:lnTo>
                  <a:pt x="5503442" y="0"/>
                </a:lnTo>
                <a:lnTo>
                  <a:pt x="5503442" y="4983116"/>
                </a:lnTo>
                <a:lnTo>
                  <a:pt x="0" y="49831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3203910" y="248443"/>
            <a:ext cx="11880181" cy="1361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7"/>
              </a:lnSpc>
              <a:spcBef>
                <a:spcPct val="0"/>
              </a:spcBef>
            </a:pPr>
            <a:r>
              <a:rPr lang="en-US" sz="7076">
                <a:solidFill>
                  <a:srgbClr val="00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Team Veni Vidi Vici</a:t>
            </a:r>
          </a:p>
        </p:txBody>
      </p:sp>
      <p:sp>
        <p:nvSpPr>
          <p:cNvPr id="29" name="Freeform 29"/>
          <p:cNvSpPr/>
          <p:nvPr/>
        </p:nvSpPr>
        <p:spPr>
          <a:xfrm>
            <a:off x="2931335" y="9348004"/>
            <a:ext cx="5503441" cy="4983116"/>
          </a:xfrm>
          <a:custGeom>
            <a:avLst/>
            <a:gdLst/>
            <a:ahLst/>
            <a:cxnLst/>
            <a:rect l="l" t="t" r="r" b="b"/>
            <a:pathLst>
              <a:path w="5503441" h="4983116">
                <a:moveTo>
                  <a:pt x="0" y="0"/>
                </a:moveTo>
                <a:lnTo>
                  <a:pt x="5503442" y="0"/>
                </a:lnTo>
                <a:lnTo>
                  <a:pt x="5503442" y="4983116"/>
                </a:lnTo>
                <a:lnTo>
                  <a:pt x="0" y="49831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6032858" y="9348004"/>
            <a:ext cx="5503441" cy="4983116"/>
          </a:xfrm>
          <a:custGeom>
            <a:avLst/>
            <a:gdLst/>
            <a:ahLst/>
            <a:cxnLst/>
            <a:rect l="l" t="t" r="r" b="b"/>
            <a:pathLst>
              <a:path w="5503441" h="4983116">
                <a:moveTo>
                  <a:pt x="0" y="0"/>
                </a:moveTo>
                <a:lnTo>
                  <a:pt x="5503441" y="0"/>
                </a:lnTo>
                <a:lnTo>
                  <a:pt x="5503441" y="4983116"/>
                </a:lnTo>
                <a:lnTo>
                  <a:pt x="0" y="49831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9134381" y="9348004"/>
            <a:ext cx="5503441" cy="4983116"/>
          </a:xfrm>
          <a:custGeom>
            <a:avLst/>
            <a:gdLst/>
            <a:ahLst/>
            <a:cxnLst/>
            <a:rect l="l" t="t" r="r" b="b"/>
            <a:pathLst>
              <a:path w="5503441" h="4983116">
                <a:moveTo>
                  <a:pt x="0" y="0"/>
                </a:moveTo>
                <a:lnTo>
                  <a:pt x="5503441" y="0"/>
                </a:lnTo>
                <a:lnTo>
                  <a:pt x="5503441" y="4983116"/>
                </a:lnTo>
                <a:lnTo>
                  <a:pt x="0" y="49831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2235904" y="9348004"/>
            <a:ext cx="5503441" cy="4983116"/>
          </a:xfrm>
          <a:custGeom>
            <a:avLst/>
            <a:gdLst/>
            <a:ahLst/>
            <a:cxnLst/>
            <a:rect l="l" t="t" r="r" b="b"/>
            <a:pathLst>
              <a:path w="5503441" h="4983116">
                <a:moveTo>
                  <a:pt x="0" y="0"/>
                </a:moveTo>
                <a:lnTo>
                  <a:pt x="5503441" y="0"/>
                </a:lnTo>
                <a:lnTo>
                  <a:pt x="5503441" y="4983116"/>
                </a:lnTo>
                <a:lnTo>
                  <a:pt x="0" y="498311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5337426" y="9348004"/>
            <a:ext cx="5503441" cy="4983116"/>
          </a:xfrm>
          <a:custGeom>
            <a:avLst/>
            <a:gdLst/>
            <a:ahLst/>
            <a:cxnLst/>
            <a:rect l="l" t="t" r="r" b="b"/>
            <a:pathLst>
              <a:path w="5503441" h="4983116">
                <a:moveTo>
                  <a:pt x="0" y="0"/>
                </a:moveTo>
                <a:lnTo>
                  <a:pt x="5503442" y="0"/>
                </a:lnTo>
                <a:lnTo>
                  <a:pt x="5503442" y="4983116"/>
                </a:lnTo>
                <a:lnTo>
                  <a:pt x="0" y="49831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-601468" y="-3971050"/>
            <a:ext cx="5503441" cy="4983116"/>
          </a:xfrm>
          <a:custGeom>
            <a:avLst/>
            <a:gdLst/>
            <a:ahLst/>
            <a:cxnLst/>
            <a:rect l="l" t="t" r="r" b="b"/>
            <a:pathLst>
              <a:path w="5503441" h="4983116">
                <a:moveTo>
                  <a:pt x="0" y="0"/>
                </a:moveTo>
                <a:lnTo>
                  <a:pt x="5503441" y="0"/>
                </a:lnTo>
                <a:lnTo>
                  <a:pt x="5503441" y="4983116"/>
                </a:lnTo>
                <a:lnTo>
                  <a:pt x="0" y="49831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flipH="1">
            <a:off x="13559608" y="-3919676"/>
            <a:ext cx="5503441" cy="4983116"/>
          </a:xfrm>
          <a:custGeom>
            <a:avLst/>
            <a:gdLst/>
            <a:ahLst/>
            <a:cxnLst/>
            <a:rect l="l" t="t" r="r" b="b"/>
            <a:pathLst>
              <a:path w="5503441" h="4983116">
                <a:moveTo>
                  <a:pt x="5503441" y="0"/>
                </a:moveTo>
                <a:lnTo>
                  <a:pt x="0" y="0"/>
                </a:lnTo>
                <a:lnTo>
                  <a:pt x="0" y="4983116"/>
                </a:lnTo>
                <a:lnTo>
                  <a:pt x="5503441" y="4983116"/>
                </a:lnTo>
                <a:lnTo>
                  <a:pt x="550344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4808276" y="5802476"/>
            <a:ext cx="2719514" cy="998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9"/>
              </a:lnSpc>
              <a:spcBef>
                <a:spcPct val="0"/>
              </a:spcBef>
            </a:pPr>
            <a:r>
              <a:rPr lang="en-US" sz="2707">
                <a:solidFill>
                  <a:srgbClr val="4E0152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Mst. Fahmida Sultana Naznin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197395" y="7026685"/>
            <a:ext cx="3518172" cy="463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CSE, BUET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72326" y="7026685"/>
            <a:ext cx="3518172" cy="463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CSE, BUET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540387" y="7028510"/>
            <a:ext cx="3518172" cy="463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CSE, BUET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931818" y="7026685"/>
            <a:ext cx="3518172" cy="463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CSE, BUET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058559" y="6807610"/>
            <a:ext cx="3518172" cy="902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359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Management Studies,</a:t>
            </a:r>
          </a:p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 BUP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212304" y="6041765"/>
            <a:ext cx="2719514" cy="51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9"/>
              </a:lnSpc>
              <a:spcBef>
                <a:spcPct val="0"/>
              </a:spcBef>
            </a:pPr>
            <a:r>
              <a:rPr lang="en-US" sz="2707">
                <a:solidFill>
                  <a:srgbClr val="4E0152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Adila Ahsan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133632" y="5919215"/>
            <a:ext cx="3605713" cy="99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9"/>
              </a:lnSpc>
              <a:spcBef>
                <a:spcPct val="0"/>
              </a:spcBef>
            </a:pPr>
            <a:r>
              <a:rPr lang="en-US" sz="2707">
                <a:solidFill>
                  <a:srgbClr val="4E0152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Swarup Sidhartho Mondol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95690" y="5899208"/>
            <a:ext cx="2701705" cy="988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4E0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Zia Ul Hassan Abdullah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645356" y="6020686"/>
            <a:ext cx="1757362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4E0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Prithu Anan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665275" y="1696238"/>
            <a:ext cx="15943347" cy="478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254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Presents GreenBlox - Revolutionizing Carbon Offsetting with Blockchain Transparency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5818" y="1081449"/>
            <a:ext cx="6564286" cy="49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2"/>
              </a:lnSpc>
            </a:pPr>
            <a:r>
              <a:rPr lang="en-US" sz="320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Comparative Analysis of </a:t>
            </a:r>
            <a:r>
              <a:rPr lang="en-US" sz="3202">
                <a:solidFill>
                  <a:srgbClr val="07BD6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GreenBlox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268726" y="926983"/>
            <a:ext cx="2998922" cy="30502"/>
            <a:chOff x="0" y="0"/>
            <a:chExt cx="4994540" cy="50800"/>
          </a:xfrm>
        </p:grpSpPr>
        <p:sp>
          <p:nvSpPr>
            <p:cNvPr id="4" name="Freeform 4"/>
            <p:cNvSpPr/>
            <p:nvPr/>
          </p:nvSpPr>
          <p:spPr>
            <a:xfrm>
              <a:off x="25400" y="0"/>
              <a:ext cx="4943729" cy="50800"/>
            </a:xfrm>
            <a:custGeom>
              <a:avLst/>
              <a:gdLst/>
              <a:ahLst/>
              <a:cxnLst/>
              <a:rect l="l" t="t" r="r" b="b"/>
              <a:pathLst>
                <a:path w="4943729" h="50800">
                  <a:moveTo>
                    <a:pt x="0" y="0"/>
                  </a:moveTo>
                  <a:lnTo>
                    <a:pt x="4943729" y="0"/>
                  </a:lnTo>
                  <a:lnTo>
                    <a:pt x="494372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21B79">
                <a:alpha val="4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05818" y="881230"/>
            <a:ext cx="1291435" cy="91507"/>
            <a:chOff x="0" y="0"/>
            <a:chExt cx="2150815" cy="152400"/>
          </a:xfrm>
        </p:grpSpPr>
        <p:sp>
          <p:nvSpPr>
            <p:cNvPr id="6" name="Freeform 6"/>
            <p:cNvSpPr/>
            <p:nvPr/>
          </p:nvSpPr>
          <p:spPr>
            <a:xfrm>
              <a:off x="76200" y="0"/>
              <a:ext cx="1998472" cy="152400"/>
            </a:xfrm>
            <a:custGeom>
              <a:avLst/>
              <a:gdLst/>
              <a:ahLst/>
              <a:cxnLst/>
              <a:rect l="l" t="t" r="r" b="b"/>
              <a:pathLst>
                <a:path w="1998472" h="152400">
                  <a:moveTo>
                    <a:pt x="0" y="0"/>
                  </a:moveTo>
                  <a:lnTo>
                    <a:pt x="1998472" y="0"/>
                  </a:lnTo>
                  <a:lnTo>
                    <a:pt x="199847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21B79"/>
            </a:solidFill>
          </p:spPr>
        </p:sp>
      </p:grpSp>
      <p:sp>
        <p:nvSpPr>
          <p:cNvPr id="7" name="Freeform 7"/>
          <p:cNvSpPr/>
          <p:nvPr/>
        </p:nvSpPr>
        <p:spPr>
          <a:xfrm rot="-10800000">
            <a:off x="251220" y="267863"/>
            <a:ext cx="1372135" cy="1312105"/>
          </a:xfrm>
          <a:custGeom>
            <a:avLst/>
            <a:gdLst/>
            <a:ahLst/>
            <a:cxnLst/>
            <a:rect l="l" t="t" r="r" b="b"/>
            <a:pathLst>
              <a:path w="1372135" h="1312105">
                <a:moveTo>
                  <a:pt x="0" y="0"/>
                </a:moveTo>
                <a:lnTo>
                  <a:pt x="1372135" y="0"/>
                </a:lnTo>
                <a:lnTo>
                  <a:pt x="1372135" y="1312105"/>
                </a:lnTo>
                <a:lnTo>
                  <a:pt x="0" y="1312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50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257264" y="1723478"/>
            <a:ext cx="11773472" cy="5484748"/>
          </a:xfrm>
          <a:custGeom>
            <a:avLst/>
            <a:gdLst/>
            <a:ahLst/>
            <a:cxnLst/>
            <a:rect l="l" t="t" r="r" b="b"/>
            <a:pathLst>
              <a:path w="11773472" h="5484748">
                <a:moveTo>
                  <a:pt x="0" y="0"/>
                </a:moveTo>
                <a:lnTo>
                  <a:pt x="11773472" y="0"/>
                </a:lnTo>
                <a:lnTo>
                  <a:pt x="11773472" y="5484748"/>
                </a:lnTo>
                <a:lnTo>
                  <a:pt x="0" y="5484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632559" y="8152845"/>
            <a:ext cx="9022882" cy="2134155"/>
          </a:xfrm>
          <a:custGeom>
            <a:avLst/>
            <a:gdLst/>
            <a:ahLst/>
            <a:cxnLst/>
            <a:rect l="l" t="t" r="r" b="b"/>
            <a:pathLst>
              <a:path w="9022882" h="2134155">
                <a:moveTo>
                  <a:pt x="0" y="0"/>
                </a:moveTo>
                <a:lnTo>
                  <a:pt x="9022882" y="0"/>
                </a:lnTo>
                <a:lnTo>
                  <a:pt x="9022882" y="2134155"/>
                </a:lnTo>
                <a:lnTo>
                  <a:pt x="0" y="21341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552484" y="7405221"/>
            <a:ext cx="2835353" cy="550630"/>
            <a:chOff x="0" y="0"/>
            <a:chExt cx="415251" cy="806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5251" cy="80642"/>
            </a:xfrm>
            <a:custGeom>
              <a:avLst/>
              <a:gdLst/>
              <a:ahLst/>
              <a:cxnLst/>
              <a:rect l="l" t="t" r="r" b="b"/>
              <a:pathLst>
                <a:path w="415251" h="80642">
                  <a:moveTo>
                    <a:pt x="0" y="0"/>
                  </a:moveTo>
                  <a:lnTo>
                    <a:pt x="415251" y="0"/>
                  </a:lnTo>
                  <a:lnTo>
                    <a:pt x="415251" y="80642"/>
                  </a:lnTo>
                  <a:lnTo>
                    <a:pt x="0" y="80642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15251" cy="109217"/>
            </a:xfrm>
            <a:prstGeom prst="rect">
              <a:avLst/>
            </a:prstGeom>
          </p:spPr>
          <p:txBody>
            <a:bodyPr lIns="51667" tIns="51667" rIns="51667" bIns="5166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600064" y="7365539"/>
            <a:ext cx="2914802" cy="474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2"/>
              </a:lnSpc>
              <a:spcBef>
                <a:spcPct val="0"/>
              </a:spcBef>
            </a:pPr>
            <a:r>
              <a:rPr lang="en-US" sz="2466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Indirect Competitors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5818" y="1081449"/>
            <a:ext cx="2931292" cy="49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2"/>
              </a:lnSpc>
            </a:pPr>
            <a:r>
              <a:rPr lang="en-US" sz="320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Business Model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268726" y="926983"/>
            <a:ext cx="2998922" cy="30502"/>
            <a:chOff x="0" y="0"/>
            <a:chExt cx="4994540" cy="50800"/>
          </a:xfrm>
        </p:grpSpPr>
        <p:sp>
          <p:nvSpPr>
            <p:cNvPr id="4" name="Freeform 4"/>
            <p:cNvSpPr/>
            <p:nvPr/>
          </p:nvSpPr>
          <p:spPr>
            <a:xfrm>
              <a:off x="25400" y="0"/>
              <a:ext cx="4943729" cy="50800"/>
            </a:xfrm>
            <a:custGeom>
              <a:avLst/>
              <a:gdLst/>
              <a:ahLst/>
              <a:cxnLst/>
              <a:rect l="l" t="t" r="r" b="b"/>
              <a:pathLst>
                <a:path w="4943729" h="50800">
                  <a:moveTo>
                    <a:pt x="0" y="0"/>
                  </a:moveTo>
                  <a:lnTo>
                    <a:pt x="4943729" y="0"/>
                  </a:lnTo>
                  <a:lnTo>
                    <a:pt x="494372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21B79">
                <a:alpha val="4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05818" y="881230"/>
            <a:ext cx="1291435" cy="91507"/>
            <a:chOff x="0" y="0"/>
            <a:chExt cx="2150815" cy="152400"/>
          </a:xfrm>
        </p:grpSpPr>
        <p:sp>
          <p:nvSpPr>
            <p:cNvPr id="6" name="Freeform 6"/>
            <p:cNvSpPr/>
            <p:nvPr/>
          </p:nvSpPr>
          <p:spPr>
            <a:xfrm>
              <a:off x="76200" y="0"/>
              <a:ext cx="1998472" cy="152400"/>
            </a:xfrm>
            <a:custGeom>
              <a:avLst/>
              <a:gdLst/>
              <a:ahLst/>
              <a:cxnLst/>
              <a:rect l="l" t="t" r="r" b="b"/>
              <a:pathLst>
                <a:path w="1998472" h="152400">
                  <a:moveTo>
                    <a:pt x="0" y="0"/>
                  </a:moveTo>
                  <a:lnTo>
                    <a:pt x="1998472" y="0"/>
                  </a:lnTo>
                  <a:lnTo>
                    <a:pt x="199847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21B79"/>
            </a:solidFill>
          </p:spPr>
        </p:sp>
      </p:grpSp>
      <p:sp>
        <p:nvSpPr>
          <p:cNvPr id="7" name="Freeform 7"/>
          <p:cNvSpPr/>
          <p:nvPr/>
        </p:nvSpPr>
        <p:spPr>
          <a:xfrm rot="-10800000">
            <a:off x="251220" y="267863"/>
            <a:ext cx="1372135" cy="1312105"/>
          </a:xfrm>
          <a:custGeom>
            <a:avLst/>
            <a:gdLst/>
            <a:ahLst/>
            <a:cxnLst/>
            <a:rect l="l" t="t" r="r" b="b"/>
            <a:pathLst>
              <a:path w="1372135" h="1312105">
                <a:moveTo>
                  <a:pt x="0" y="0"/>
                </a:moveTo>
                <a:lnTo>
                  <a:pt x="1372135" y="0"/>
                </a:lnTo>
                <a:lnTo>
                  <a:pt x="1372135" y="1312105"/>
                </a:lnTo>
                <a:lnTo>
                  <a:pt x="0" y="1312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508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642517" y="2105974"/>
            <a:ext cx="3002966" cy="652744"/>
            <a:chOff x="0" y="0"/>
            <a:chExt cx="4003955" cy="87032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4003955" cy="870326"/>
              <a:chOff x="0" y="0"/>
              <a:chExt cx="231332" cy="5028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31332" cy="50284"/>
              </a:xfrm>
              <a:custGeom>
                <a:avLst/>
                <a:gdLst/>
                <a:ahLst/>
                <a:cxnLst/>
                <a:rect l="l" t="t" r="r" b="b"/>
                <a:pathLst>
                  <a:path w="231332" h="50284">
                    <a:moveTo>
                      <a:pt x="0" y="0"/>
                    </a:moveTo>
                    <a:lnTo>
                      <a:pt x="231332" y="0"/>
                    </a:lnTo>
                    <a:lnTo>
                      <a:pt x="231332" y="50284"/>
                    </a:lnTo>
                    <a:lnTo>
                      <a:pt x="0" y="50284"/>
                    </a:lnTo>
                    <a:close/>
                  </a:path>
                </a:pathLst>
              </a:custGeom>
              <a:solidFill>
                <a:srgbClr val="A40E0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231332" cy="788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72965"/>
              <a:ext cx="4003955" cy="797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72"/>
                </a:lnSpc>
                <a:spcBef>
                  <a:spcPct val="0"/>
                </a:spcBef>
              </a:pPr>
              <a:r>
                <a:rPr lang="en-US" sz="3337">
                  <a:solidFill>
                    <a:srgbClr val="FFFBFB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Revenue Stream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13135" y="4596153"/>
            <a:ext cx="6510104" cy="1881025"/>
            <a:chOff x="0" y="0"/>
            <a:chExt cx="1946456" cy="5624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46456" cy="562408"/>
            </a:xfrm>
            <a:custGeom>
              <a:avLst/>
              <a:gdLst/>
              <a:ahLst/>
              <a:cxnLst/>
              <a:rect l="l" t="t" r="r" b="b"/>
              <a:pathLst>
                <a:path w="1946456" h="562408">
                  <a:moveTo>
                    <a:pt x="0" y="0"/>
                  </a:moveTo>
                  <a:lnTo>
                    <a:pt x="1946456" y="0"/>
                  </a:lnTo>
                  <a:lnTo>
                    <a:pt x="1946456" y="562408"/>
                  </a:lnTo>
                  <a:lnTo>
                    <a:pt x="0" y="562408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946456" cy="600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88264" y="4687421"/>
            <a:ext cx="4333244" cy="528904"/>
            <a:chOff x="0" y="0"/>
            <a:chExt cx="462204" cy="564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62204" cy="56415"/>
            </a:xfrm>
            <a:custGeom>
              <a:avLst/>
              <a:gdLst/>
              <a:ahLst/>
              <a:cxnLst/>
              <a:rect l="l" t="t" r="r" b="b"/>
              <a:pathLst>
                <a:path w="462204" h="56415">
                  <a:moveTo>
                    <a:pt x="0" y="0"/>
                  </a:moveTo>
                  <a:lnTo>
                    <a:pt x="462204" y="0"/>
                  </a:lnTo>
                  <a:lnTo>
                    <a:pt x="462204" y="56415"/>
                  </a:lnTo>
                  <a:lnTo>
                    <a:pt x="0" y="56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462204" cy="849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483"/>
                </a:lnSpc>
                <a:spcBef>
                  <a:spcPct val="0"/>
                </a:spcBef>
              </a:pPr>
              <a:r>
                <a:rPr lang="en-US" sz="1800" spc="25">
                  <a:solidFill>
                    <a:srgbClr val="FFFBFB"/>
                  </a:solidFill>
                  <a:latin typeface="Oswald"/>
                  <a:ea typeface="Oswald"/>
                  <a:cs typeface="Oswald"/>
                  <a:sym typeface="Oswald"/>
                </a:rPr>
                <a:t>Carbon Credit Sales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3083349" y="2979010"/>
            <a:ext cx="1369675" cy="1333721"/>
          </a:xfrm>
          <a:custGeom>
            <a:avLst/>
            <a:gdLst/>
            <a:ahLst/>
            <a:cxnLst/>
            <a:rect l="l" t="t" r="r" b="b"/>
            <a:pathLst>
              <a:path w="1369675" h="1333721">
                <a:moveTo>
                  <a:pt x="0" y="0"/>
                </a:moveTo>
                <a:lnTo>
                  <a:pt x="1369676" y="0"/>
                </a:lnTo>
                <a:lnTo>
                  <a:pt x="1369676" y="1333721"/>
                </a:lnTo>
                <a:lnTo>
                  <a:pt x="0" y="1333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0645483" y="4596153"/>
            <a:ext cx="6510104" cy="1881025"/>
            <a:chOff x="0" y="0"/>
            <a:chExt cx="1946456" cy="5624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46456" cy="562408"/>
            </a:xfrm>
            <a:custGeom>
              <a:avLst/>
              <a:gdLst/>
              <a:ahLst/>
              <a:cxnLst/>
              <a:rect l="l" t="t" r="r" b="b"/>
              <a:pathLst>
                <a:path w="1946456" h="562408">
                  <a:moveTo>
                    <a:pt x="0" y="0"/>
                  </a:moveTo>
                  <a:lnTo>
                    <a:pt x="1946456" y="0"/>
                  </a:lnTo>
                  <a:lnTo>
                    <a:pt x="1946456" y="562408"/>
                  </a:lnTo>
                  <a:lnTo>
                    <a:pt x="0" y="562408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946456" cy="600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720612" y="4687421"/>
            <a:ext cx="4333244" cy="528904"/>
            <a:chOff x="0" y="0"/>
            <a:chExt cx="462204" cy="5641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62204" cy="56415"/>
            </a:xfrm>
            <a:custGeom>
              <a:avLst/>
              <a:gdLst/>
              <a:ahLst/>
              <a:cxnLst/>
              <a:rect l="l" t="t" r="r" b="b"/>
              <a:pathLst>
                <a:path w="462204" h="56415">
                  <a:moveTo>
                    <a:pt x="0" y="0"/>
                  </a:moveTo>
                  <a:lnTo>
                    <a:pt x="462204" y="0"/>
                  </a:lnTo>
                  <a:lnTo>
                    <a:pt x="462204" y="56415"/>
                  </a:lnTo>
                  <a:lnTo>
                    <a:pt x="0" y="56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462204" cy="849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483"/>
                </a:lnSpc>
                <a:spcBef>
                  <a:spcPct val="0"/>
                </a:spcBef>
              </a:pPr>
              <a:r>
                <a:rPr lang="en-US" sz="1800" spc="25">
                  <a:solidFill>
                    <a:srgbClr val="FFFBFB"/>
                  </a:solidFill>
                  <a:latin typeface="Oswald"/>
                  <a:ea typeface="Oswald"/>
                  <a:cs typeface="Oswald"/>
                  <a:sym typeface="Oswald"/>
                </a:rPr>
                <a:t>Transaction Fees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13203417" y="3036666"/>
            <a:ext cx="1152920" cy="1218410"/>
          </a:xfrm>
          <a:custGeom>
            <a:avLst/>
            <a:gdLst/>
            <a:ahLst/>
            <a:cxnLst/>
            <a:rect l="l" t="t" r="r" b="b"/>
            <a:pathLst>
              <a:path w="1152920" h="1218410">
                <a:moveTo>
                  <a:pt x="0" y="0"/>
                </a:moveTo>
                <a:lnTo>
                  <a:pt x="1152921" y="0"/>
                </a:lnTo>
                <a:lnTo>
                  <a:pt x="1152921" y="1218410"/>
                </a:lnTo>
                <a:lnTo>
                  <a:pt x="0" y="1218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5888948" y="7997550"/>
            <a:ext cx="6510104" cy="1881025"/>
            <a:chOff x="0" y="0"/>
            <a:chExt cx="1946456" cy="56240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46456" cy="562408"/>
            </a:xfrm>
            <a:custGeom>
              <a:avLst/>
              <a:gdLst/>
              <a:ahLst/>
              <a:cxnLst/>
              <a:rect l="l" t="t" r="r" b="b"/>
              <a:pathLst>
                <a:path w="1946456" h="562408">
                  <a:moveTo>
                    <a:pt x="0" y="0"/>
                  </a:moveTo>
                  <a:lnTo>
                    <a:pt x="1946456" y="0"/>
                  </a:lnTo>
                  <a:lnTo>
                    <a:pt x="1946456" y="562408"/>
                  </a:lnTo>
                  <a:lnTo>
                    <a:pt x="0" y="562408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946456" cy="600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964077" y="8088818"/>
            <a:ext cx="4333244" cy="528904"/>
            <a:chOff x="0" y="0"/>
            <a:chExt cx="462204" cy="5641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62204" cy="56415"/>
            </a:xfrm>
            <a:custGeom>
              <a:avLst/>
              <a:gdLst/>
              <a:ahLst/>
              <a:cxnLst/>
              <a:rect l="l" t="t" r="r" b="b"/>
              <a:pathLst>
                <a:path w="462204" h="56415">
                  <a:moveTo>
                    <a:pt x="0" y="0"/>
                  </a:moveTo>
                  <a:lnTo>
                    <a:pt x="462204" y="0"/>
                  </a:lnTo>
                  <a:lnTo>
                    <a:pt x="462204" y="56415"/>
                  </a:lnTo>
                  <a:lnTo>
                    <a:pt x="0" y="56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462204" cy="849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483"/>
                </a:lnSpc>
                <a:spcBef>
                  <a:spcPct val="0"/>
                </a:spcBef>
              </a:pPr>
              <a:r>
                <a:rPr lang="en-US" sz="1800" spc="25">
                  <a:solidFill>
                    <a:srgbClr val="FFFBFB"/>
                  </a:solidFill>
                  <a:latin typeface="Oswald"/>
                  <a:ea typeface="Oswald"/>
                  <a:cs typeface="Oswald"/>
                  <a:sym typeface="Oswald"/>
                </a:rPr>
                <a:t>Subscription Plans</a:t>
              </a:r>
            </a:p>
          </p:txBody>
        </p:sp>
      </p:grpSp>
      <p:sp>
        <p:nvSpPr>
          <p:cNvPr id="33" name="Freeform 33"/>
          <p:cNvSpPr/>
          <p:nvPr/>
        </p:nvSpPr>
        <p:spPr>
          <a:xfrm>
            <a:off x="8363653" y="6477179"/>
            <a:ext cx="1320258" cy="1320258"/>
          </a:xfrm>
          <a:custGeom>
            <a:avLst/>
            <a:gdLst/>
            <a:ahLst/>
            <a:cxnLst/>
            <a:rect l="l" t="t" r="r" b="b"/>
            <a:pathLst>
              <a:path w="1320258" h="1320258">
                <a:moveTo>
                  <a:pt x="0" y="0"/>
                </a:moveTo>
                <a:lnTo>
                  <a:pt x="1320258" y="0"/>
                </a:lnTo>
                <a:lnTo>
                  <a:pt x="1320258" y="1320257"/>
                </a:lnTo>
                <a:lnTo>
                  <a:pt x="0" y="13202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666671" y="5302050"/>
            <a:ext cx="6203032" cy="907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3"/>
              </a:lnSpc>
            </a:pPr>
            <a:r>
              <a:rPr lang="en-US" sz="191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Selling tokenized carbon credits on the GreenBlox marketplace to mills and individuals looking to offset their carbon footprints.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799019" y="5302050"/>
            <a:ext cx="6203032" cy="618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3"/>
              </a:lnSpc>
            </a:pPr>
            <a:r>
              <a:rPr lang="en-US" sz="191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Charging a percentage fee on each transaction that takes place on the platform.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042484" y="8703447"/>
            <a:ext cx="6203032" cy="618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3"/>
              </a:lnSpc>
            </a:pPr>
            <a:r>
              <a:rPr lang="en-US" sz="191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Offering subscription plans for project developers and investors for premium services.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5818" y="1081449"/>
            <a:ext cx="2931292" cy="49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2"/>
              </a:lnSpc>
            </a:pPr>
            <a:r>
              <a:rPr lang="en-US" sz="320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Business Model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268726" y="926983"/>
            <a:ext cx="2998922" cy="30502"/>
            <a:chOff x="0" y="0"/>
            <a:chExt cx="4994540" cy="50800"/>
          </a:xfrm>
        </p:grpSpPr>
        <p:sp>
          <p:nvSpPr>
            <p:cNvPr id="4" name="Freeform 4"/>
            <p:cNvSpPr/>
            <p:nvPr/>
          </p:nvSpPr>
          <p:spPr>
            <a:xfrm>
              <a:off x="25400" y="0"/>
              <a:ext cx="4943729" cy="50800"/>
            </a:xfrm>
            <a:custGeom>
              <a:avLst/>
              <a:gdLst/>
              <a:ahLst/>
              <a:cxnLst/>
              <a:rect l="l" t="t" r="r" b="b"/>
              <a:pathLst>
                <a:path w="4943729" h="50800">
                  <a:moveTo>
                    <a:pt x="0" y="0"/>
                  </a:moveTo>
                  <a:lnTo>
                    <a:pt x="4943729" y="0"/>
                  </a:lnTo>
                  <a:lnTo>
                    <a:pt x="494372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21B79">
                <a:alpha val="4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05818" y="881230"/>
            <a:ext cx="1291435" cy="91507"/>
            <a:chOff x="0" y="0"/>
            <a:chExt cx="2150815" cy="152400"/>
          </a:xfrm>
        </p:grpSpPr>
        <p:sp>
          <p:nvSpPr>
            <p:cNvPr id="6" name="Freeform 6"/>
            <p:cNvSpPr/>
            <p:nvPr/>
          </p:nvSpPr>
          <p:spPr>
            <a:xfrm>
              <a:off x="76200" y="0"/>
              <a:ext cx="1998472" cy="152400"/>
            </a:xfrm>
            <a:custGeom>
              <a:avLst/>
              <a:gdLst/>
              <a:ahLst/>
              <a:cxnLst/>
              <a:rect l="l" t="t" r="r" b="b"/>
              <a:pathLst>
                <a:path w="1998472" h="152400">
                  <a:moveTo>
                    <a:pt x="0" y="0"/>
                  </a:moveTo>
                  <a:lnTo>
                    <a:pt x="1998472" y="0"/>
                  </a:lnTo>
                  <a:lnTo>
                    <a:pt x="199847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21B79"/>
            </a:solidFill>
          </p:spPr>
        </p:sp>
      </p:grpSp>
      <p:sp>
        <p:nvSpPr>
          <p:cNvPr id="7" name="Freeform 7"/>
          <p:cNvSpPr/>
          <p:nvPr/>
        </p:nvSpPr>
        <p:spPr>
          <a:xfrm rot="-10800000">
            <a:off x="251220" y="267863"/>
            <a:ext cx="1372135" cy="1312105"/>
          </a:xfrm>
          <a:custGeom>
            <a:avLst/>
            <a:gdLst/>
            <a:ahLst/>
            <a:cxnLst/>
            <a:rect l="l" t="t" r="r" b="b"/>
            <a:pathLst>
              <a:path w="1372135" h="1312105">
                <a:moveTo>
                  <a:pt x="0" y="0"/>
                </a:moveTo>
                <a:lnTo>
                  <a:pt x="1372135" y="0"/>
                </a:lnTo>
                <a:lnTo>
                  <a:pt x="1372135" y="1312105"/>
                </a:lnTo>
                <a:lnTo>
                  <a:pt x="0" y="1312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508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444272" y="1579188"/>
            <a:ext cx="3002966" cy="652744"/>
            <a:chOff x="0" y="0"/>
            <a:chExt cx="4003955" cy="87032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4003955" cy="870326"/>
              <a:chOff x="0" y="0"/>
              <a:chExt cx="231332" cy="5028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31332" cy="50284"/>
              </a:xfrm>
              <a:custGeom>
                <a:avLst/>
                <a:gdLst/>
                <a:ahLst/>
                <a:cxnLst/>
                <a:rect l="l" t="t" r="r" b="b"/>
                <a:pathLst>
                  <a:path w="231332" h="50284">
                    <a:moveTo>
                      <a:pt x="0" y="0"/>
                    </a:moveTo>
                    <a:lnTo>
                      <a:pt x="231332" y="0"/>
                    </a:lnTo>
                    <a:lnTo>
                      <a:pt x="231332" y="50284"/>
                    </a:lnTo>
                    <a:lnTo>
                      <a:pt x="0" y="50284"/>
                    </a:lnTo>
                    <a:close/>
                  </a:path>
                </a:pathLst>
              </a:custGeom>
              <a:solidFill>
                <a:srgbClr val="A40E0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231332" cy="788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72965"/>
              <a:ext cx="4003955" cy="797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72"/>
                </a:lnSpc>
                <a:spcBef>
                  <a:spcPct val="0"/>
                </a:spcBef>
              </a:pPr>
              <a:r>
                <a:rPr lang="en-US" sz="3337">
                  <a:solidFill>
                    <a:srgbClr val="FFFBFB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Revenue Stream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2139" y="3086746"/>
            <a:ext cx="3436811" cy="528904"/>
            <a:chOff x="0" y="0"/>
            <a:chExt cx="463429" cy="713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3429" cy="71319"/>
            </a:xfrm>
            <a:custGeom>
              <a:avLst/>
              <a:gdLst/>
              <a:ahLst/>
              <a:cxnLst/>
              <a:rect l="l" t="t" r="r" b="b"/>
              <a:pathLst>
                <a:path w="463429" h="71319">
                  <a:moveTo>
                    <a:pt x="0" y="0"/>
                  </a:moveTo>
                  <a:lnTo>
                    <a:pt x="463429" y="0"/>
                  </a:lnTo>
                  <a:lnTo>
                    <a:pt x="463429" y="71319"/>
                  </a:lnTo>
                  <a:lnTo>
                    <a:pt x="0" y="713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63429" cy="9989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483"/>
                </a:lnSpc>
                <a:spcBef>
                  <a:spcPct val="0"/>
                </a:spcBef>
              </a:pPr>
              <a:r>
                <a:rPr lang="en-US" sz="1800" spc="25">
                  <a:solidFill>
                    <a:srgbClr val="2C2D30"/>
                  </a:solidFill>
                  <a:latin typeface="Oswald"/>
                  <a:ea typeface="Oswald"/>
                  <a:cs typeface="Oswald"/>
                  <a:sym typeface="Oswald"/>
                </a:rPr>
                <a:t>DECENTRALIZED FINANCE (DEFI) 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2988116" y="1905560"/>
            <a:ext cx="935701" cy="857336"/>
          </a:xfrm>
          <a:custGeom>
            <a:avLst/>
            <a:gdLst/>
            <a:ahLst/>
            <a:cxnLst/>
            <a:rect l="l" t="t" r="r" b="b"/>
            <a:pathLst>
              <a:path w="935701" h="857336">
                <a:moveTo>
                  <a:pt x="0" y="0"/>
                </a:moveTo>
                <a:lnTo>
                  <a:pt x="935700" y="0"/>
                </a:lnTo>
                <a:lnTo>
                  <a:pt x="935700" y="857336"/>
                </a:lnTo>
                <a:lnTo>
                  <a:pt x="0" y="857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303738" y="4091900"/>
            <a:ext cx="6510104" cy="1216411"/>
            <a:chOff x="0" y="0"/>
            <a:chExt cx="1946456" cy="3636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46456" cy="363695"/>
            </a:xfrm>
            <a:custGeom>
              <a:avLst/>
              <a:gdLst/>
              <a:ahLst/>
              <a:cxnLst/>
              <a:rect l="l" t="t" r="r" b="b"/>
              <a:pathLst>
                <a:path w="1946456" h="363695">
                  <a:moveTo>
                    <a:pt x="0" y="0"/>
                  </a:moveTo>
                  <a:lnTo>
                    <a:pt x="1946456" y="0"/>
                  </a:lnTo>
                  <a:lnTo>
                    <a:pt x="1946456" y="363695"/>
                  </a:lnTo>
                  <a:lnTo>
                    <a:pt x="0" y="363695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946456" cy="401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03738" y="5630543"/>
            <a:ext cx="6510104" cy="1216411"/>
            <a:chOff x="0" y="0"/>
            <a:chExt cx="1946456" cy="3636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46456" cy="363695"/>
            </a:xfrm>
            <a:custGeom>
              <a:avLst/>
              <a:gdLst/>
              <a:ahLst/>
              <a:cxnLst/>
              <a:rect l="l" t="t" r="r" b="b"/>
              <a:pathLst>
                <a:path w="1946456" h="363695">
                  <a:moveTo>
                    <a:pt x="0" y="0"/>
                  </a:moveTo>
                  <a:lnTo>
                    <a:pt x="1946456" y="0"/>
                  </a:lnTo>
                  <a:lnTo>
                    <a:pt x="1946456" y="363695"/>
                  </a:lnTo>
                  <a:lnTo>
                    <a:pt x="0" y="363695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946456" cy="401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809787" y="3086746"/>
            <a:ext cx="3436811" cy="528904"/>
            <a:chOff x="0" y="0"/>
            <a:chExt cx="463429" cy="713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63429" cy="71319"/>
            </a:xfrm>
            <a:custGeom>
              <a:avLst/>
              <a:gdLst/>
              <a:ahLst/>
              <a:cxnLst/>
              <a:rect l="l" t="t" r="r" b="b"/>
              <a:pathLst>
                <a:path w="463429" h="71319">
                  <a:moveTo>
                    <a:pt x="0" y="0"/>
                  </a:moveTo>
                  <a:lnTo>
                    <a:pt x="463429" y="0"/>
                  </a:lnTo>
                  <a:lnTo>
                    <a:pt x="463429" y="71319"/>
                  </a:lnTo>
                  <a:lnTo>
                    <a:pt x="0" y="713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463429" cy="9989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483"/>
                </a:lnSpc>
                <a:spcBef>
                  <a:spcPct val="0"/>
                </a:spcBef>
              </a:pPr>
              <a:r>
                <a:rPr lang="en-US" sz="1800" spc="25">
                  <a:solidFill>
                    <a:srgbClr val="2C2D30"/>
                  </a:solidFill>
                  <a:latin typeface="Oswald"/>
                  <a:ea typeface="Oswald"/>
                  <a:cs typeface="Oswald"/>
                  <a:sym typeface="Oswald"/>
                </a:rPr>
                <a:t> TOKEN-BASED ECONOMIES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471386" y="4091900"/>
            <a:ext cx="6510104" cy="1216411"/>
            <a:chOff x="0" y="0"/>
            <a:chExt cx="1946456" cy="36369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46456" cy="363695"/>
            </a:xfrm>
            <a:custGeom>
              <a:avLst/>
              <a:gdLst/>
              <a:ahLst/>
              <a:cxnLst/>
              <a:rect l="l" t="t" r="r" b="b"/>
              <a:pathLst>
                <a:path w="1946456" h="363695">
                  <a:moveTo>
                    <a:pt x="0" y="0"/>
                  </a:moveTo>
                  <a:lnTo>
                    <a:pt x="1946456" y="0"/>
                  </a:lnTo>
                  <a:lnTo>
                    <a:pt x="1946456" y="363695"/>
                  </a:lnTo>
                  <a:lnTo>
                    <a:pt x="0" y="363695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946456" cy="401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471386" y="5630543"/>
            <a:ext cx="6510104" cy="1216411"/>
            <a:chOff x="0" y="0"/>
            <a:chExt cx="1946456" cy="36369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46456" cy="363695"/>
            </a:xfrm>
            <a:custGeom>
              <a:avLst/>
              <a:gdLst/>
              <a:ahLst/>
              <a:cxnLst/>
              <a:rect l="l" t="t" r="r" b="b"/>
              <a:pathLst>
                <a:path w="1946456" h="363695">
                  <a:moveTo>
                    <a:pt x="0" y="0"/>
                  </a:moveTo>
                  <a:lnTo>
                    <a:pt x="1946456" y="0"/>
                  </a:lnTo>
                  <a:lnTo>
                    <a:pt x="1946456" y="363695"/>
                  </a:lnTo>
                  <a:lnTo>
                    <a:pt x="0" y="363695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946456" cy="401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4028502" y="2047932"/>
            <a:ext cx="770850" cy="714964"/>
          </a:xfrm>
          <a:custGeom>
            <a:avLst/>
            <a:gdLst/>
            <a:ahLst/>
            <a:cxnLst/>
            <a:rect l="l" t="t" r="r" b="b"/>
            <a:pathLst>
              <a:path w="770850" h="714964">
                <a:moveTo>
                  <a:pt x="0" y="0"/>
                </a:moveTo>
                <a:lnTo>
                  <a:pt x="770851" y="0"/>
                </a:lnTo>
                <a:lnTo>
                  <a:pt x="770851" y="714964"/>
                </a:lnTo>
                <a:lnTo>
                  <a:pt x="0" y="714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7227349" y="6318049"/>
            <a:ext cx="3436811" cy="843229"/>
            <a:chOff x="0" y="0"/>
            <a:chExt cx="463429" cy="11370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63429" cy="113703"/>
            </a:xfrm>
            <a:custGeom>
              <a:avLst/>
              <a:gdLst/>
              <a:ahLst/>
              <a:cxnLst/>
              <a:rect l="l" t="t" r="r" b="b"/>
              <a:pathLst>
                <a:path w="463429" h="113703">
                  <a:moveTo>
                    <a:pt x="0" y="0"/>
                  </a:moveTo>
                  <a:lnTo>
                    <a:pt x="463429" y="0"/>
                  </a:lnTo>
                  <a:lnTo>
                    <a:pt x="463429" y="113703"/>
                  </a:lnTo>
                  <a:lnTo>
                    <a:pt x="0" y="113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463429" cy="14227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483"/>
                </a:lnSpc>
                <a:spcBef>
                  <a:spcPct val="0"/>
                </a:spcBef>
              </a:pPr>
              <a:r>
                <a:rPr lang="en-US" sz="1800" spc="25">
                  <a:solidFill>
                    <a:srgbClr val="2C2D30"/>
                  </a:solidFill>
                  <a:latin typeface="Oswald"/>
                  <a:ea typeface="Oswald"/>
                  <a:cs typeface="Oswald"/>
                  <a:sym typeface="Oswald"/>
                </a:rPr>
                <a:t>FINANCIAL INCLUSION AND MICROFINANCE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5707055" y="7331918"/>
            <a:ext cx="6873891" cy="1216411"/>
            <a:chOff x="0" y="0"/>
            <a:chExt cx="2055224" cy="36369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055224" cy="363695"/>
            </a:xfrm>
            <a:custGeom>
              <a:avLst/>
              <a:gdLst/>
              <a:ahLst/>
              <a:cxnLst/>
              <a:rect l="l" t="t" r="r" b="b"/>
              <a:pathLst>
                <a:path w="2055224" h="363695">
                  <a:moveTo>
                    <a:pt x="0" y="0"/>
                  </a:moveTo>
                  <a:lnTo>
                    <a:pt x="2055224" y="0"/>
                  </a:lnTo>
                  <a:lnTo>
                    <a:pt x="2055224" y="363695"/>
                  </a:lnTo>
                  <a:lnTo>
                    <a:pt x="0" y="363695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2055224" cy="401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690702" y="8883587"/>
            <a:ext cx="6890243" cy="1216411"/>
            <a:chOff x="0" y="0"/>
            <a:chExt cx="2060113" cy="36369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060114" cy="363695"/>
            </a:xfrm>
            <a:custGeom>
              <a:avLst/>
              <a:gdLst/>
              <a:ahLst/>
              <a:cxnLst/>
              <a:rect l="l" t="t" r="r" b="b"/>
              <a:pathLst>
                <a:path w="2060114" h="363695">
                  <a:moveTo>
                    <a:pt x="0" y="0"/>
                  </a:moveTo>
                  <a:lnTo>
                    <a:pt x="2060114" y="0"/>
                  </a:lnTo>
                  <a:lnTo>
                    <a:pt x="2060114" y="363695"/>
                  </a:lnTo>
                  <a:lnTo>
                    <a:pt x="0" y="363695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2060113" cy="401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8535285" y="5061535"/>
            <a:ext cx="923139" cy="923139"/>
          </a:xfrm>
          <a:custGeom>
            <a:avLst/>
            <a:gdLst/>
            <a:ahLst/>
            <a:cxnLst/>
            <a:rect l="l" t="t" r="r" b="b"/>
            <a:pathLst>
              <a:path w="923139" h="923139">
                <a:moveTo>
                  <a:pt x="0" y="0"/>
                </a:moveTo>
                <a:lnTo>
                  <a:pt x="923139" y="0"/>
                </a:lnTo>
                <a:lnTo>
                  <a:pt x="923139" y="923139"/>
                </a:lnTo>
                <a:lnTo>
                  <a:pt x="0" y="9231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389610" y="4193982"/>
            <a:ext cx="6132713" cy="96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1526" lvl="1" indent="-220763" algn="l">
              <a:lnSpc>
                <a:spcPts val="2433"/>
              </a:lnSpc>
              <a:buFont typeface="Arial"/>
              <a:buChar char="•"/>
            </a:pPr>
            <a:r>
              <a:rPr lang="en-US" sz="204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Lending and Borrowing Platforms:</a:t>
            </a:r>
            <a:r>
              <a:rPr lang="en-US" sz="204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Setting up DeFi platforms for lending and borrowing, earning through interest rates or transaction fees.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89610" y="5732625"/>
            <a:ext cx="6132713" cy="96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1526" lvl="1" indent="-220763" algn="l">
              <a:lnSpc>
                <a:spcPts val="2433"/>
              </a:lnSpc>
              <a:buFont typeface="Arial"/>
              <a:buChar char="•"/>
            </a:pPr>
            <a:r>
              <a:rPr lang="en-US" sz="204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Yield Farming:</a:t>
            </a:r>
            <a:r>
              <a:rPr lang="en-US" sz="204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Offering services in yield farming or staking, where users earn rewards for providing liquidity or staking tokens.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557258" y="4193982"/>
            <a:ext cx="6132713" cy="96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1526" lvl="1" indent="-220763" algn="l">
              <a:lnSpc>
                <a:spcPts val="2433"/>
              </a:lnSpc>
              <a:buFont typeface="Arial"/>
              <a:buChar char="•"/>
            </a:pPr>
            <a:r>
              <a:rPr lang="en-US" sz="204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Initial Coin Offerings (ICOs):</a:t>
            </a:r>
            <a:r>
              <a:rPr lang="en-US" sz="204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Raising funds through ICOs or similar token sales for blockchain-based projects.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557258" y="5732625"/>
            <a:ext cx="6132713" cy="96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1526" lvl="1" indent="-220763" algn="l">
              <a:lnSpc>
                <a:spcPts val="2433"/>
              </a:lnSpc>
              <a:buFont typeface="Arial"/>
              <a:buChar char="•"/>
            </a:pPr>
            <a:r>
              <a:rPr lang="en-US" sz="204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Utility Tokens: </a:t>
            </a:r>
            <a:r>
              <a:rPr lang="en-US" sz="204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Offering tokens that grant access to a specific service or product, creating revenue through token sales.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690702" y="7359147"/>
            <a:ext cx="6804371" cy="96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1526" lvl="1" indent="-220763" algn="l">
              <a:lnSpc>
                <a:spcPts val="2433"/>
              </a:lnSpc>
              <a:buFont typeface="Arial"/>
              <a:buChar char="•"/>
            </a:pPr>
            <a:r>
              <a:rPr lang="en-US" sz="204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Lending and Microfinance Platforms:</a:t>
            </a:r>
            <a:r>
              <a:rPr lang="en-US" sz="204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Offering peer-to-peer lending or microfinance solutions with blockchain, earning through interest rates or platform fees.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776574" y="8985668"/>
            <a:ext cx="6718500" cy="96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1526" lvl="1" indent="-220763" algn="l">
              <a:lnSpc>
                <a:spcPts val="2433"/>
              </a:lnSpc>
              <a:buFont typeface="Arial"/>
              <a:buChar char="•"/>
            </a:pPr>
            <a:r>
              <a:rPr lang="en-US" sz="204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Tokenization Services:</a:t>
            </a:r>
            <a:r>
              <a:rPr lang="en-US" sz="204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Facilitating the tokenization of assets (e.g., land, commodities) and earning through transaction or issuance fees.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65268" y="2364763"/>
            <a:ext cx="1854909" cy="2158439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15153"/>
              <a:ext cx="698500" cy="782495"/>
            </a:xfrm>
            <a:custGeom>
              <a:avLst/>
              <a:gdLst/>
              <a:ahLst/>
              <a:cxnLst/>
              <a:rect l="l" t="t" r="r" b="b"/>
              <a:pathLst>
                <a:path w="698500" h="782495">
                  <a:moveTo>
                    <a:pt x="417456" y="24530"/>
                  </a:moveTo>
                  <a:lnTo>
                    <a:pt x="630294" y="148364"/>
                  </a:lnTo>
                  <a:cubicBezTo>
                    <a:pt x="672522" y="172933"/>
                    <a:pt x="698500" y="218102"/>
                    <a:pt x="698500" y="266957"/>
                  </a:cubicBezTo>
                  <a:lnTo>
                    <a:pt x="698500" y="515537"/>
                  </a:lnTo>
                  <a:cubicBezTo>
                    <a:pt x="698500" y="564392"/>
                    <a:pt x="672522" y="609561"/>
                    <a:pt x="630294" y="634130"/>
                  </a:cubicBezTo>
                  <a:lnTo>
                    <a:pt x="417456" y="757964"/>
                  </a:lnTo>
                  <a:cubicBezTo>
                    <a:pt x="375294" y="782494"/>
                    <a:pt x="323206" y="782494"/>
                    <a:pt x="281044" y="757964"/>
                  </a:cubicBezTo>
                  <a:lnTo>
                    <a:pt x="68206" y="634130"/>
                  </a:lnTo>
                  <a:cubicBezTo>
                    <a:pt x="25978" y="609561"/>
                    <a:pt x="0" y="564392"/>
                    <a:pt x="0" y="515537"/>
                  </a:cubicBezTo>
                  <a:lnTo>
                    <a:pt x="0" y="266957"/>
                  </a:lnTo>
                  <a:cubicBezTo>
                    <a:pt x="0" y="218102"/>
                    <a:pt x="25978" y="172933"/>
                    <a:pt x="68206" y="148364"/>
                  </a:cubicBezTo>
                  <a:lnTo>
                    <a:pt x="281044" y="24530"/>
                  </a:lnTo>
                  <a:cubicBezTo>
                    <a:pt x="323206" y="0"/>
                    <a:pt x="375294" y="0"/>
                    <a:pt x="417456" y="24530"/>
                  </a:cubicBez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49564" y="6229334"/>
            <a:ext cx="1854909" cy="2158439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15153"/>
              <a:ext cx="698500" cy="782495"/>
            </a:xfrm>
            <a:custGeom>
              <a:avLst/>
              <a:gdLst/>
              <a:ahLst/>
              <a:cxnLst/>
              <a:rect l="l" t="t" r="r" b="b"/>
              <a:pathLst>
                <a:path w="698500" h="782495">
                  <a:moveTo>
                    <a:pt x="417456" y="24530"/>
                  </a:moveTo>
                  <a:lnTo>
                    <a:pt x="630294" y="148364"/>
                  </a:lnTo>
                  <a:cubicBezTo>
                    <a:pt x="672522" y="172933"/>
                    <a:pt x="698500" y="218102"/>
                    <a:pt x="698500" y="266957"/>
                  </a:cubicBezTo>
                  <a:lnTo>
                    <a:pt x="698500" y="515537"/>
                  </a:lnTo>
                  <a:cubicBezTo>
                    <a:pt x="698500" y="564392"/>
                    <a:pt x="672522" y="609561"/>
                    <a:pt x="630294" y="634130"/>
                  </a:cubicBezTo>
                  <a:lnTo>
                    <a:pt x="417456" y="757964"/>
                  </a:lnTo>
                  <a:cubicBezTo>
                    <a:pt x="375294" y="782494"/>
                    <a:pt x="323206" y="782494"/>
                    <a:pt x="281044" y="757964"/>
                  </a:cubicBezTo>
                  <a:lnTo>
                    <a:pt x="68206" y="634130"/>
                  </a:lnTo>
                  <a:cubicBezTo>
                    <a:pt x="25978" y="609561"/>
                    <a:pt x="0" y="564392"/>
                    <a:pt x="0" y="515537"/>
                  </a:cubicBezTo>
                  <a:lnTo>
                    <a:pt x="0" y="266957"/>
                  </a:lnTo>
                  <a:cubicBezTo>
                    <a:pt x="0" y="218102"/>
                    <a:pt x="25978" y="172933"/>
                    <a:pt x="68206" y="148364"/>
                  </a:cubicBezTo>
                  <a:lnTo>
                    <a:pt x="281044" y="24530"/>
                  </a:lnTo>
                  <a:cubicBezTo>
                    <a:pt x="323206" y="0"/>
                    <a:pt x="375294" y="0"/>
                    <a:pt x="417456" y="24530"/>
                  </a:cubicBez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176049" y="2991858"/>
            <a:ext cx="1401939" cy="904250"/>
          </a:xfrm>
          <a:custGeom>
            <a:avLst/>
            <a:gdLst/>
            <a:ahLst/>
            <a:cxnLst/>
            <a:rect l="l" t="t" r="r" b="b"/>
            <a:pathLst>
              <a:path w="1401939" h="904250">
                <a:moveTo>
                  <a:pt x="0" y="0"/>
                </a:moveTo>
                <a:lnTo>
                  <a:pt x="1401938" y="0"/>
                </a:lnTo>
                <a:lnTo>
                  <a:pt x="1401938" y="904250"/>
                </a:lnTo>
                <a:lnTo>
                  <a:pt x="0" y="904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339104" y="6710572"/>
            <a:ext cx="1075828" cy="1075828"/>
          </a:xfrm>
          <a:custGeom>
            <a:avLst/>
            <a:gdLst/>
            <a:ahLst/>
            <a:cxnLst/>
            <a:rect l="l" t="t" r="r" b="b"/>
            <a:pathLst>
              <a:path w="1075828" h="1075828">
                <a:moveTo>
                  <a:pt x="0" y="0"/>
                </a:moveTo>
                <a:lnTo>
                  <a:pt x="1075828" y="0"/>
                </a:lnTo>
                <a:lnTo>
                  <a:pt x="1075828" y="1075828"/>
                </a:lnTo>
                <a:lnTo>
                  <a:pt x="0" y="1075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05818" y="1081449"/>
            <a:ext cx="5247652" cy="49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2"/>
              </a:lnSpc>
            </a:pPr>
            <a:r>
              <a:rPr lang="en-US" sz="320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Distribution Strategy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268726" y="926983"/>
            <a:ext cx="2998922" cy="30502"/>
            <a:chOff x="0" y="0"/>
            <a:chExt cx="4994540" cy="50800"/>
          </a:xfrm>
        </p:grpSpPr>
        <p:sp>
          <p:nvSpPr>
            <p:cNvPr id="12" name="Freeform 12"/>
            <p:cNvSpPr/>
            <p:nvPr/>
          </p:nvSpPr>
          <p:spPr>
            <a:xfrm>
              <a:off x="25400" y="0"/>
              <a:ext cx="4943729" cy="50800"/>
            </a:xfrm>
            <a:custGeom>
              <a:avLst/>
              <a:gdLst/>
              <a:ahLst/>
              <a:cxnLst/>
              <a:rect l="l" t="t" r="r" b="b"/>
              <a:pathLst>
                <a:path w="4943729" h="50800">
                  <a:moveTo>
                    <a:pt x="0" y="0"/>
                  </a:moveTo>
                  <a:lnTo>
                    <a:pt x="4943729" y="0"/>
                  </a:lnTo>
                  <a:lnTo>
                    <a:pt x="494372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21B79">
                <a:alpha val="49804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05818" y="881230"/>
            <a:ext cx="1291435" cy="91507"/>
            <a:chOff x="0" y="0"/>
            <a:chExt cx="2150815" cy="152400"/>
          </a:xfrm>
        </p:grpSpPr>
        <p:sp>
          <p:nvSpPr>
            <p:cNvPr id="14" name="Freeform 14"/>
            <p:cNvSpPr/>
            <p:nvPr/>
          </p:nvSpPr>
          <p:spPr>
            <a:xfrm>
              <a:off x="76200" y="0"/>
              <a:ext cx="1998472" cy="152400"/>
            </a:xfrm>
            <a:custGeom>
              <a:avLst/>
              <a:gdLst/>
              <a:ahLst/>
              <a:cxnLst/>
              <a:rect l="l" t="t" r="r" b="b"/>
              <a:pathLst>
                <a:path w="1998472" h="152400">
                  <a:moveTo>
                    <a:pt x="0" y="0"/>
                  </a:moveTo>
                  <a:lnTo>
                    <a:pt x="1998472" y="0"/>
                  </a:lnTo>
                  <a:lnTo>
                    <a:pt x="199847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21B79"/>
            </a:solidFill>
          </p:spPr>
        </p:sp>
      </p:grpSp>
      <p:sp>
        <p:nvSpPr>
          <p:cNvPr id="15" name="Freeform 15"/>
          <p:cNvSpPr/>
          <p:nvPr/>
        </p:nvSpPr>
        <p:spPr>
          <a:xfrm rot="-10800000">
            <a:off x="251220" y="267863"/>
            <a:ext cx="1372135" cy="1312105"/>
          </a:xfrm>
          <a:custGeom>
            <a:avLst/>
            <a:gdLst/>
            <a:ahLst/>
            <a:cxnLst/>
            <a:rect l="l" t="t" r="r" b="b"/>
            <a:pathLst>
              <a:path w="1372135" h="1312105">
                <a:moveTo>
                  <a:pt x="0" y="0"/>
                </a:moveTo>
                <a:lnTo>
                  <a:pt x="1372135" y="0"/>
                </a:lnTo>
                <a:lnTo>
                  <a:pt x="1372135" y="1312105"/>
                </a:lnTo>
                <a:lnTo>
                  <a:pt x="0" y="1312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08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161813" y="1874858"/>
            <a:ext cx="5964373" cy="606644"/>
            <a:chOff x="0" y="0"/>
            <a:chExt cx="910587" cy="9261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0587" cy="92617"/>
            </a:xfrm>
            <a:custGeom>
              <a:avLst/>
              <a:gdLst/>
              <a:ahLst/>
              <a:cxnLst/>
              <a:rect l="l" t="t" r="r" b="b"/>
              <a:pathLst>
                <a:path w="910587" h="92617">
                  <a:moveTo>
                    <a:pt x="0" y="0"/>
                  </a:moveTo>
                  <a:lnTo>
                    <a:pt x="910587" y="0"/>
                  </a:lnTo>
                  <a:lnTo>
                    <a:pt x="910587" y="92617"/>
                  </a:lnTo>
                  <a:lnTo>
                    <a:pt x="0" y="926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D65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910587" cy="130717"/>
            </a:xfrm>
            <a:prstGeom prst="rect">
              <a:avLst/>
            </a:prstGeom>
          </p:spPr>
          <p:txBody>
            <a:bodyPr lIns="70505" tIns="70505" rIns="70505" bIns="70505" rtlCol="0" anchor="ctr"/>
            <a:lstStyle/>
            <a:p>
              <a:pPr algn="ctr">
                <a:lnSpc>
                  <a:spcPts val="2507"/>
                </a:lnSpc>
              </a:pPr>
              <a:r>
                <a:rPr lang="en-US" sz="2199" spc="303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Market Entry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17469" y="4560248"/>
            <a:ext cx="4419728" cy="1277033"/>
            <a:chOff x="0" y="0"/>
            <a:chExt cx="1946456" cy="56240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46456" cy="562408"/>
            </a:xfrm>
            <a:custGeom>
              <a:avLst/>
              <a:gdLst/>
              <a:ahLst/>
              <a:cxnLst/>
              <a:rect l="l" t="t" r="r" b="b"/>
              <a:pathLst>
                <a:path w="1946456" h="562408">
                  <a:moveTo>
                    <a:pt x="0" y="0"/>
                  </a:moveTo>
                  <a:lnTo>
                    <a:pt x="1946456" y="0"/>
                  </a:lnTo>
                  <a:lnTo>
                    <a:pt x="1946456" y="562408"/>
                  </a:lnTo>
                  <a:lnTo>
                    <a:pt x="0" y="562408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946456" cy="600508"/>
            </a:xfrm>
            <a:prstGeom prst="rect">
              <a:avLst/>
            </a:prstGeom>
          </p:spPr>
          <p:txBody>
            <a:bodyPr lIns="51667" tIns="51667" rIns="51667" bIns="5166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033642" y="4359512"/>
            <a:ext cx="1349652" cy="1219765"/>
            <a:chOff x="0" y="0"/>
            <a:chExt cx="594389" cy="53718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94389" cy="537186"/>
            </a:xfrm>
            <a:custGeom>
              <a:avLst/>
              <a:gdLst/>
              <a:ahLst/>
              <a:cxnLst/>
              <a:rect l="l" t="t" r="r" b="b"/>
              <a:pathLst>
                <a:path w="594389" h="537186">
                  <a:moveTo>
                    <a:pt x="0" y="0"/>
                  </a:moveTo>
                  <a:lnTo>
                    <a:pt x="594389" y="0"/>
                  </a:lnTo>
                  <a:lnTo>
                    <a:pt x="594389" y="537186"/>
                  </a:lnTo>
                  <a:lnTo>
                    <a:pt x="0" y="537186"/>
                  </a:lnTo>
                  <a:close/>
                </a:path>
              </a:pathLst>
            </a:custGeom>
            <a:solidFill>
              <a:srgbClr val="890A0A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594389" cy="575286"/>
            </a:xfrm>
            <a:prstGeom prst="rect">
              <a:avLst/>
            </a:prstGeom>
          </p:spPr>
          <p:txBody>
            <a:bodyPr lIns="51667" tIns="51667" rIns="51667" bIns="5166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074590" y="3197008"/>
            <a:ext cx="3304953" cy="529815"/>
            <a:chOff x="0" y="0"/>
            <a:chExt cx="4406605" cy="70642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4406605" cy="706420"/>
              <a:chOff x="0" y="0"/>
              <a:chExt cx="285669" cy="4579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285669" cy="45795"/>
              </a:xfrm>
              <a:custGeom>
                <a:avLst/>
                <a:gdLst/>
                <a:ahLst/>
                <a:cxnLst/>
                <a:rect l="l" t="t" r="r" b="b"/>
                <a:pathLst>
                  <a:path w="285669" h="45795">
                    <a:moveTo>
                      <a:pt x="0" y="0"/>
                    </a:moveTo>
                    <a:lnTo>
                      <a:pt x="285669" y="0"/>
                    </a:lnTo>
                    <a:lnTo>
                      <a:pt x="285669" y="45795"/>
                    </a:lnTo>
                    <a:lnTo>
                      <a:pt x="0" y="45795"/>
                    </a:lnTo>
                    <a:close/>
                  </a:path>
                </a:pathLst>
              </a:custGeom>
              <a:solidFill>
                <a:srgbClr val="A40E0E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285669" cy="743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79099"/>
              <a:ext cx="4406605" cy="627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64"/>
                </a:lnSpc>
                <a:spcBef>
                  <a:spcPct val="0"/>
                </a:spcBef>
              </a:pPr>
              <a:r>
                <a:rPr lang="en-US" sz="2617">
                  <a:solidFill>
                    <a:srgbClr val="FFFBFB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 &amp; Media Outreach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6275879" y="4520931"/>
            <a:ext cx="865178" cy="865178"/>
          </a:xfrm>
          <a:custGeom>
            <a:avLst/>
            <a:gdLst/>
            <a:ahLst/>
            <a:cxnLst/>
            <a:rect l="l" t="t" r="r" b="b"/>
            <a:pathLst>
              <a:path w="865178" h="865178">
                <a:moveTo>
                  <a:pt x="0" y="0"/>
                </a:moveTo>
                <a:lnTo>
                  <a:pt x="865178" y="0"/>
                </a:lnTo>
                <a:lnTo>
                  <a:pt x="865178" y="865178"/>
                </a:lnTo>
                <a:lnTo>
                  <a:pt x="0" y="8651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748971" y="5192620"/>
            <a:ext cx="4386135" cy="793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  <a:spcBef>
                <a:spcPct val="0"/>
              </a:spcBef>
            </a:pPr>
            <a:r>
              <a:rPr lang="en-US" sz="1478">
                <a:solidFill>
                  <a:srgbClr val="4E0152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Collaborate with local government bodies, NGOs, and environmental organizations in Bangladesh to establish credibility and facilitate adoption.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91794" y="4591118"/>
            <a:ext cx="3370448" cy="534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8"/>
              </a:lnSpc>
              <a:spcBef>
                <a:spcPct val="0"/>
              </a:spcBef>
            </a:pPr>
            <a:r>
              <a:rPr lang="en-US" sz="2834">
                <a:solidFill>
                  <a:srgbClr val="8B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Local Partnerships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98545" y="8987598"/>
            <a:ext cx="3756945" cy="793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  <a:spcBef>
                <a:spcPct val="0"/>
              </a:spcBef>
            </a:pPr>
            <a:r>
              <a:rPr lang="en-US" sz="1478">
                <a:solidFill>
                  <a:srgbClr val="4E0152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Launch pilot projects with key stakeholders to demonstrate the platform's effectiveness and gather testimonials.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26339" y="8395621"/>
            <a:ext cx="2301359" cy="534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8"/>
              </a:lnSpc>
              <a:spcBef>
                <a:spcPct val="0"/>
              </a:spcBef>
            </a:pPr>
            <a:r>
              <a:rPr lang="en-US" sz="2834">
                <a:solidFill>
                  <a:srgbClr val="8B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Pilot Projects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563488" y="4915420"/>
            <a:ext cx="3571648" cy="873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2"/>
              </a:lnSpc>
            </a:pPr>
            <a:r>
              <a:rPr lang="en-US" sz="138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Regularly distribute press releases announcing new projects, partnerships, or technological advancements. Target local media outlets, tech blogs, and business magazines.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563488" y="4662742"/>
            <a:ext cx="3308692" cy="290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4"/>
              </a:lnSpc>
            </a:pPr>
            <a:r>
              <a:rPr lang="en-US" sz="1890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Press Releases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6917469" y="6247292"/>
            <a:ext cx="4419728" cy="1277033"/>
            <a:chOff x="0" y="0"/>
            <a:chExt cx="1946456" cy="56240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946456" cy="562408"/>
            </a:xfrm>
            <a:custGeom>
              <a:avLst/>
              <a:gdLst/>
              <a:ahLst/>
              <a:cxnLst/>
              <a:rect l="l" t="t" r="r" b="b"/>
              <a:pathLst>
                <a:path w="1946456" h="562408">
                  <a:moveTo>
                    <a:pt x="0" y="0"/>
                  </a:moveTo>
                  <a:lnTo>
                    <a:pt x="1946456" y="0"/>
                  </a:lnTo>
                  <a:lnTo>
                    <a:pt x="1946456" y="562408"/>
                  </a:lnTo>
                  <a:lnTo>
                    <a:pt x="0" y="562408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946456" cy="600508"/>
            </a:xfrm>
            <a:prstGeom prst="rect">
              <a:avLst/>
            </a:prstGeom>
          </p:spPr>
          <p:txBody>
            <a:bodyPr lIns="51667" tIns="51667" rIns="51667" bIns="5166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6033642" y="6046556"/>
            <a:ext cx="1349652" cy="1219765"/>
            <a:chOff x="0" y="0"/>
            <a:chExt cx="594389" cy="537186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94389" cy="537186"/>
            </a:xfrm>
            <a:custGeom>
              <a:avLst/>
              <a:gdLst/>
              <a:ahLst/>
              <a:cxnLst/>
              <a:rect l="l" t="t" r="r" b="b"/>
              <a:pathLst>
                <a:path w="594389" h="537186">
                  <a:moveTo>
                    <a:pt x="0" y="0"/>
                  </a:moveTo>
                  <a:lnTo>
                    <a:pt x="594389" y="0"/>
                  </a:lnTo>
                  <a:lnTo>
                    <a:pt x="594389" y="537186"/>
                  </a:lnTo>
                  <a:lnTo>
                    <a:pt x="0" y="537186"/>
                  </a:lnTo>
                  <a:close/>
                </a:path>
              </a:pathLst>
            </a:custGeom>
            <a:solidFill>
              <a:srgbClr val="890A0A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594389" cy="575286"/>
            </a:xfrm>
            <a:prstGeom prst="rect">
              <a:avLst/>
            </a:prstGeom>
          </p:spPr>
          <p:txBody>
            <a:bodyPr lIns="51667" tIns="51667" rIns="51667" bIns="5166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6275879" y="6207974"/>
            <a:ext cx="865178" cy="865178"/>
          </a:xfrm>
          <a:custGeom>
            <a:avLst/>
            <a:gdLst/>
            <a:ahLst/>
            <a:cxnLst/>
            <a:rect l="l" t="t" r="r" b="b"/>
            <a:pathLst>
              <a:path w="865178" h="865178">
                <a:moveTo>
                  <a:pt x="0" y="0"/>
                </a:moveTo>
                <a:lnTo>
                  <a:pt x="865178" y="0"/>
                </a:lnTo>
                <a:lnTo>
                  <a:pt x="865178" y="865178"/>
                </a:lnTo>
                <a:lnTo>
                  <a:pt x="0" y="8651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7563488" y="6602463"/>
            <a:ext cx="3773709" cy="873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2"/>
              </a:lnSpc>
            </a:pPr>
            <a:r>
              <a:rPr lang="en-US" sz="138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Participate in or sponsor tech events, expos, and conferences in Bangladesh. This will increase visibility and provide networking opportunities with industry leaders and potential clients.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563488" y="6349785"/>
            <a:ext cx="3308692" cy="290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4"/>
              </a:lnSpc>
            </a:pPr>
            <a:r>
              <a:rPr lang="en-US" sz="1890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Industry Events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6917469" y="7984627"/>
            <a:ext cx="4419728" cy="1277033"/>
            <a:chOff x="0" y="0"/>
            <a:chExt cx="1946456" cy="56240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946456" cy="562408"/>
            </a:xfrm>
            <a:custGeom>
              <a:avLst/>
              <a:gdLst/>
              <a:ahLst/>
              <a:cxnLst/>
              <a:rect l="l" t="t" r="r" b="b"/>
              <a:pathLst>
                <a:path w="1946456" h="562408">
                  <a:moveTo>
                    <a:pt x="0" y="0"/>
                  </a:moveTo>
                  <a:lnTo>
                    <a:pt x="1946456" y="0"/>
                  </a:lnTo>
                  <a:lnTo>
                    <a:pt x="1946456" y="562408"/>
                  </a:lnTo>
                  <a:lnTo>
                    <a:pt x="0" y="562408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1946456" cy="600508"/>
            </a:xfrm>
            <a:prstGeom prst="rect">
              <a:avLst/>
            </a:prstGeom>
          </p:spPr>
          <p:txBody>
            <a:bodyPr lIns="51667" tIns="51667" rIns="51667" bIns="5166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6033642" y="7783891"/>
            <a:ext cx="1349652" cy="1219765"/>
            <a:chOff x="0" y="0"/>
            <a:chExt cx="594389" cy="537186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94389" cy="537186"/>
            </a:xfrm>
            <a:custGeom>
              <a:avLst/>
              <a:gdLst/>
              <a:ahLst/>
              <a:cxnLst/>
              <a:rect l="l" t="t" r="r" b="b"/>
              <a:pathLst>
                <a:path w="594389" h="537186">
                  <a:moveTo>
                    <a:pt x="0" y="0"/>
                  </a:moveTo>
                  <a:lnTo>
                    <a:pt x="594389" y="0"/>
                  </a:lnTo>
                  <a:lnTo>
                    <a:pt x="594389" y="537186"/>
                  </a:lnTo>
                  <a:lnTo>
                    <a:pt x="0" y="537186"/>
                  </a:lnTo>
                  <a:close/>
                </a:path>
              </a:pathLst>
            </a:custGeom>
            <a:solidFill>
              <a:srgbClr val="890A0A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594389" cy="575286"/>
            </a:xfrm>
            <a:prstGeom prst="rect">
              <a:avLst/>
            </a:prstGeom>
          </p:spPr>
          <p:txBody>
            <a:bodyPr lIns="51667" tIns="51667" rIns="51667" bIns="5166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2" name="Freeform 52"/>
          <p:cNvSpPr/>
          <p:nvPr/>
        </p:nvSpPr>
        <p:spPr>
          <a:xfrm>
            <a:off x="6275879" y="7945309"/>
            <a:ext cx="865178" cy="865178"/>
          </a:xfrm>
          <a:custGeom>
            <a:avLst/>
            <a:gdLst/>
            <a:ahLst/>
            <a:cxnLst/>
            <a:rect l="l" t="t" r="r" b="b"/>
            <a:pathLst>
              <a:path w="865178" h="865178">
                <a:moveTo>
                  <a:pt x="0" y="0"/>
                </a:moveTo>
                <a:lnTo>
                  <a:pt x="865178" y="0"/>
                </a:lnTo>
                <a:lnTo>
                  <a:pt x="865178" y="865178"/>
                </a:lnTo>
                <a:lnTo>
                  <a:pt x="0" y="8651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3" name="TextBox 53"/>
          <p:cNvSpPr txBox="1"/>
          <p:nvPr/>
        </p:nvSpPr>
        <p:spPr>
          <a:xfrm>
            <a:off x="7563488" y="8339798"/>
            <a:ext cx="3647513" cy="664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2"/>
              </a:lnSpc>
            </a:pPr>
            <a:r>
              <a:rPr lang="en-US" sz="138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Publish success stories and testimonials from local businesses or sectors that have benefitted from blockchain technology.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7563488" y="8087120"/>
            <a:ext cx="3308692" cy="290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4"/>
              </a:lnSpc>
            </a:pPr>
            <a:r>
              <a:rPr lang="en-US" sz="1890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Case Studies &amp; Testimonials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13364025" y="5846410"/>
            <a:ext cx="4419728" cy="1277033"/>
            <a:chOff x="0" y="0"/>
            <a:chExt cx="1946456" cy="562408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946456" cy="562408"/>
            </a:xfrm>
            <a:custGeom>
              <a:avLst/>
              <a:gdLst/>
              <a:ahLst/>
              <a:cxnLst/>
              <a:rect l="l" t="t" r="r" b="b"/>
              <a:pathLst>
                <a:path w="1946456" h="562408">
                  <a:moveTo>
                    <a:pt x="0" y="0"/>
                  </a:moveTo>
                  <a:lnTo>
                    <a:pt x="1946456" y="0"/>
                  </a:lnTo>
                  <a:lnTo>
                    <a:pt x="1946456" y="562408"/>
                  </a:lnTo>
                  <a:lnTo>
                    <a:pt x="0" y="562408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1946456" cy="600508"/>
            </a:xfrm>
            <a:prstGeom prst="rect">
              <a:avLst/>
            </a:prstGeom>
          </p:spPr>
          <p:txBody>
            <a:bodyPr lIns="51667" tIns="51667" rIns="51667" bIns="5166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2480197" y="5645675"/>
            <a:ext cx="1349652" cy="1219765"/>
            <a:chOff x="0" y="0"/>
            <a:chExt cx="594389" cy="537186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594389" cy="537186"/>
            </a:xfrm>
            <a:custGeom>
              <a:avLst/>
              <a:gdLst/>
              <a:ahLst/>
              <a:cxnLst/>
              <a:rect l="l" t="t" r="r" b="b"/>
              <a:pathLst>
                <a:path w="594389" h="537186">
                  <a:moveTo>
                    <a:pt x="0" y="0"/>
                  </a:moveTo>
                  <a:lnTo>
                    <a:pt x="594389" y="0"/>
                  </a:lnTo>
                  <a:lnTo>
                    <a:pt x="594389" y="537186"/>
                  </a:lnTo>
                  <a:lnTo>
                    <a:pt x="0" y="537186"/>
                  </a:lnTo>
                  <a:close/>
                </a:path>
              </a:pathLst>
            </a:custGeom>
            <a:solidFill>
              <a:srgbClr val="890A0A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-38100"/>
              <a:ext cx="594389" cy="575286"/>
            </a:xfrm>
            <a:prstGeom prst="rect">
              <a:avLst/>
            </a:prstGeom>
          </p:spPr>
          <p:txBody>
            <a:bodyPr lIns="51667" tIns="51667" rIns="51667" bIns="5166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3279449" y="4444314"/>
            <a:ext cx="4039286" cy="486986"/>
            <a:chOff x="0" y="0"/>
            <a:chExt cx="5385715" cy="649315"/>
          </a:xfrm>
        </p:grpSpPr>
        <p:grpSp>
          <p:nvGrpSpPr>
            <p:cNvPr id="62" name="Group 62"/>
            <p:cNvGrpSpPr/>
            <p:nvPr/>
          </p:nvGrpSpPr>
          <p:grpSpPr>
            <a:xfrm>
              <a:off x="0" y="0"/>
              <a:ext cx="5385715" cy="649315"/>
              <a:chOff x="0" y="0"/>
              <a:chExt cx="379849" cy="45795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379849" cy="45795"/>
              </a:xfrm>
              <a:custGeom>
                <a:avLst/>
                <a:gdLst/>
                <a:ahLst/>
                <a:cxnLst/>
                <a:rect l="l" t="t" r="r" b="b"/>
                <a:pathLst>
                  <a:path w="379849" h="45795">
                    <a:moveTo>
                      <a:pt x="0" y="0"/>
                    </a:moveTo>
                    <a:lnTo>
                      <a:pt x="379849" y="0"/>
                    </a:lnTo>
                    <a:lnTo>
                      <a:pt x="379849" y="45795"/>
                    </a:lnTo>
                    <a:lnTo>
                      <a:pt x="0" y="45795"/>
                    </a:lnTo>
                    <a:close/>
                  </a:path>
                </a:pathLst>
              </a:custGeom>
              <a:solidFill>
                <a:srgbClr val="A40E0E"/>
              </a:solidFill>
            </p:spPr>
          </p:sp>
          <p:sp>
            <p:nvSpPr>
              <p:cNvPr id="64" name="TextBox 64"/>
              <p:cNvSpPr txBox="1"/>
              <p:nvPr/>
            </p:nvSpPr>
            <p:spPr>
              <a:xfrm>
                <a:off x="0" y="-28575"/>
                <a:ext cx="379849" cy="743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sp>
          <p:nvSpPr>
            <p:cNvPr id="65" name="TextBox 65"/>
            <p:cNvSpPr txBox="1"/>
            <p:nvPr/>
          </p:nvSpPr>
          <p:spPr>
            <a:xfrm>
              <a:off x="0" y="73760"/>
              <a:ext cx="5385715" cy="575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8"/>
                </a:lnSpc>
                <a:spcBef>
                  <a:spcPct val="0"/>
                </a:spcBef>
              </a:pPr>
              <a:r>
                <a:rPr lang="en-US" sz="2406">
                  <a:solidFill>
                    <a:srgbClr val="FFFBFB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Local Community Engagement</a:t>
              </a:r>
            </a:p>
          </p:txBody>
        </p:sp>
      </p:grpSp>
      <p:sp>
        <p:nvSpPr>
          <p:cNvPr id="66" name="Freeform 66"/>
          <p:cNvSpPr/>
          <p:nvPr/>
        </p:nvSpPr>
        <p:spPr>
          <a:xfrm>
            <a:off x="12722435" y="5807093"/>
            <a:ext cx="865178" cy="865178"/>
          </a:xfrm>
          <a:custGeom>
            <a:avLst/>
            <a:gdLst/>
            <a:ahLst/>
            <a:cxnLst/>
            <a:rect l="l" t="t" r="r" b="b"/>
            <a:pathLst>
              <a:path w="865178" h="865178">
                <a:moveTo>
                  <a:pt x="0" y="0"/>
                </a:moveTo>
                <a:lnTo>
                  <a:pt x="865178" y="0"/>
                </a:lnTo>
                <a:lnTo>
                  <a:pt x="865178" y="865178"/>
                </a:lnTo>
                <a:lnTo>
                  <a:pt x="0" y="8651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7" name="TextBox 67"/>
          <p:cNvSpPr txBox="1"/>
          <p:nvPr/>
        </p:nvSpPr>
        <p:spPr>
          <a:xfrm>
            <a:off x="14010044" y="6201582"/>
            <a:ext cx="3571648" cy="664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2"/>
              </a:lnSpc>
            </a:pPr>
            <a:r>
              <a:rPr lang="en-US" sz="138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Organize blockchain meetups and hackathons to build a community of developers, entrepreneurs, and enthusiasts.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4010044" y="5948904"/>
            <a:ext cx="3308692" cy="290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4"/>
              </a:lnSpc>
            </a:pPr>
            <a:r>
              <a:rPr lang="en-US" sz="1890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Meetups &amp; Hackathons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13364025" y="7533454"/>
            <a:ext cx="4419728" cy="1277033"/>
            <a:chOff x="0" y="0"/>
            <a:chExt cx="1946456" cy="562408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946456" cy="562408"/>
            </a:xfrm>
            <a:custGeom>
              <a:avLst/>
              <a:gdLst/>
              <a:ahLst/>
              <a:cxnLst/>
              <a:rect l="l" t="t" r="r" b="b"/>
              <a:pathLst>
                <a:path w="1946456" h="562408">
                  <a:moveTo>
                    <a:pt x="0" y="0"/>
                  </a:moveTo>
                  <a:lnTo>
                    <a:pt x="1946456" y="0"/>
                  </a:lnTo>
                  <a:lnTo>
                    <a:pt x="1946456" y="562408"/>
                  </a:lnTo>
                  <a:lnTo>
                    <a:pt x="0" y="562408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0" y="-38100"/>
              <a:ext cx="1946456" cy="600508"/>
            </a:xfrm>
            <a:prstGeom prst="rect">
              <a:avLst/>
            </a:prstGeom>
          </p:spPr>
          <p:txBody>
            <a:bodyPr lIns="51667" tIns="51667" rIns="51667" bIns="5166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2480197" y="7332718"/>
            <a:ext cx="1349652" cy="1219765"/>
            <a:chOff x="0" y="0"/>
            <a:chExt cx="594389" cy="537186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594389" cy="537186"/>
            </a:xfrm>
            <a:custGeom>
              <a:avLst/>
              <a:gdLst/>
              <a:ahLst/>
              <a:cxnLst/>
              <a:rect l="l" t="t" r="r" b="b"/>
              <a:pathLst>
                <a:path w="594389" h="537186">
                  <a:moveTo>
                    <a:pt x="0" y="0"/>
                  </a:moveTo>
                  <a:lnTo>
                    <a:pt x="594389" y="0"/>
                  </a:lnTo>
                  <a:lnTo>
                    <a:pt x="594389" y="537186"/>
                  </a:lnTo>
                  <a:lnTo>
                    <a:pt x="0" y="537186"/>
                  </a:lnTo>
                  <a:close/>
                </a:path>
              </a:pathLst>
            </a:custGeom>
            <a:solidFill>
              <a:srgbClr val="890A0A"/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0" y="-38100"/>
              <a:ext cx="594389" cy="575286"/>
            </a:xfrm>
            <a:prstGeom prst="rect">
              <a:avLst/>
            </a:prstGeom>
          </p:spPr>
          <p:txBody>
            <a:bodyPr lIns="51667" tIns="51667" rIns="51667" bIns="5166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75" name="Freeform 75"/>
          <p:cNvSpPr/>
          <p:nvPr/>
        </p:nvSpPr>
        <p:spPr>
          <a:xfrm>
            <a:off x="12722435" y="7494136"/>
            <a:ext cx="865178" cy="865178"/>
          </a:xfrm>
          <a:custGeom>
            <a:avLst/>
            <a:gdLst/>
            <a:ahLst/>
            <a:cxnLst/>
            <a:rect l="l" t="t" r="r" b="b"/>
            <a:pathLst>
              <a:path w="865178" h="865178">
                <a:moveTo>
                  <a:pt x="0" y="0"/>
                </a:moveTo>
                <a:lnTo>
                  <a:pt x="865178" y="0"/>
                </a:lnTo>
                <a:lnTo>
                  <a:pt x="865178" y="865178"/>
                </a:lnTo>
                <a:lnTo>
                  <a:pt x="0" y="8651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6" name="TextBox 76"/>
          <p:cNvSpPr txBox="1"/>
          <p:nvPr/>
        </p:nvSpPr>
        <p:spPr>
          <a:xfrm>
            <a:off x="14010044" y="7888625"/>
            <a:ext cx="3773709" cy="664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2"/>
              </a:lnSpc>
            </a:pPr>
            <a:r>
              <a:rPr lang="en-US" sz="138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Invest in or mentor blockchain-based startups in Bangladesh, fostering innovation and creating success stories that resonate with the local market.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4010044" y="7635948"/>
            <a:ext cx="3308692" cy="290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4"/>
              </a:lnSpc>
            </a:pPr>
            <a:r>
              <a:rPr lang="en-US" sz="1890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Support Local Startups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4780" y="3597648"/>
            <a:ext cx="2414954" cy="2810129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11639"/>
              <a:ext cx="698500" cy="789523"/>
            </a:xfrm>
            <a:custGeom>
              <a:avLst/>
              <a:gdLst/>
              <a:ahLst/>
              <a:cxnLst/>
              <a:rect l="l" t="t" r="r" b="b"/>
              <a:pathLst>
                <a:path w="698500" h="789523">
                  <a:moveTo>
                    <a:pt x="401638" y="18841"/>
                  </a:moveTo>
                  <a:lnTo>
                    <a:pt x="646112" y="161081"/>
                  </a:lnTo>
                  <a:cubicBezTo>
                    <a:pt x="678546" y="179952"/>
                    <a:pt x="698500" y="214646"/>
                    <a:pt x="698500" y="252171"/>
                  </a:cubicBezTo>
                  <a:lnTo>
                    <a:pt x="698500" y="537351"/>
                  </a:lnTo>
                  <a:cubicBezTo>
                    <a:pt x="698500" y="574876"/>
                    <a:pt x="678546" y="609570"/>
                    <a:pt x="646112" y="628441"/>
                  </a:cubicBezTo>
                  <a:lnTo>
                    <a:pt x="401638" y="770681"/>
                  </a:lnTo>
                  <a:cubicBezTo>
                    <a:pt x="369254" y="789522"/>
                    <a:pt x="329246" y="789522"/>
                    <a:pt x="296862" y="770681"/>
                  </a:cubicBezTo>
                  <a:lnTo>
                    <a:pt x="52388" y="628441"/>
                  </a:lnTo>
                  <a:cubicBezTo>
                    <a:pt x="19954" y="609570"/>
                    <a:pt x="0" y="574876"/>
                    <a:pt x="0" y="537351"/>
                  </a:cubicBezTo>
                  <a:lnTo>
                    <a:pt x="0" y="252171"/>
                  </a:lnTo>
                  <a:cubicBezTo>
                    <a:pt x="0" y="214646"/>
                    <a:pt x="19954" y="179952"/>
                    <a:pt x="52388" y="161081"/>
                  </a:cubicBezTo>
                  <a:lnTo>
                    <a:pt x="296862" y="18841"/>
                  </a:lnTo>
                  <a:cubicBezTo>
                    <a:pt x="329246" y="0"/>
                    <a:pt x="369254" y="0"/>
                    <a:pt x="401638" y="18841"/>
                  </a:cubicBezTo>
                  <a:close/>
                </a:path>
              </a:pathLst>
            </a:custGeom>
            <a:solidFill>
              <a:srgbClr val="8B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56900" y="3395902"/>
            <a:ext cx="2414954" cy="2810129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11639"/>
              <a:ext cx="698500" cy="789523"/>
            </a:xfrm>
            <a:custGeom>
              <a:avLst/>
              <a:gdLst/>
              <a:ahLst/>
              <a:cxnLst/>
              <a:rect l="l" t="t" r="r" b="b"/>
              <a:pathLst>
                <a:path w="698500" h="789523">
                  <a:moveTo>
                    <a:pt x="401638" y="18841"/>
                  </a:moveTo>
                  <a:lnTo>
                    <a:pt x="646112" y="161081"/>
                  </a:lnTo>
                  <a:cubicBezTo>
                    <a:pt x="678546" y="179952"/>
                    <a:pt x="698500" y="214646"/>
                    <a:pt x="698500" y="252171"/>
                  </a:cubicBezTo>
                  <a:lnTo>
                    <a:pt x="698500" y="537351"/>
                  </a:lnTo>
                  <a:cubicBezTo>
                    <a:pt x="698500" y="574876"/>
                    <a:pt x="678546" y="609570"/>
                    <a:pt x="646112" y="628441"/>
                  </a:cubicBezTo>
                  <a:lnTo>
                    <a:pt x="401638" y="770681"/>
                  </a:lnTo>
                  <a:cubicBezTo>
                    <a:pt x="369254" y="789522"/>
                    <a:pt x="329246" y="789522"/>
                    <a:pt x="296862" y="770681"/>
                  </a:cubicBezTo>
                  <a:lnTo>
                    <a:pt x="52388" y="628441"/>
                  </a:lnTo>
                  <a:cubicBezTo>
                    <a:pt x="19954" y="609570"/>
                    <a:pt x="0" y="574876"/>
                    <a:pt x="0" y="537351"/>
                  </a:cubicBezTo>
                  <a:lnTo>
                    <a:pt x="0" y="252171"/>
                  </a:lnTo>
                  <a:cubicBezTo>
                    <a:pt x="0" y="214646"/>
                    <a:pt x="19954" y="179952"/>
                    <a:pt x="52388" y="161081"/>
                  </a:cubicBezTo>
                  <a:lnTo>
                    <a:pt x="296862" y="18841"/>
                  </a:lnTo>
                  <a:cubicBezTo>
                    <a:pt x="329246" y="0"/>
                    <a:pt x="369254" y="0"/>
                    <a:pt x="401638" y="18841"/>
                  </a:cubicBezTo>
                  <a:close/>
                </a:path>
              </a:pathLst>
            </a:custGeom>
            <a:solidFill>
              <a:srgbClr val="8B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538398" y="3597648"/>
            <a:ext cx="2414954" cy="2810129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11639"/>
              <a:ext cx="698500" cy="789523"/>
            </a:xfrm>
            <a:custGeom>
              <a:avLst/>
              <a:gdLst/>
              <a:ahLst/>
              <a:cxnLst/>
              <a:rect l="l" t="t" r="r" b="b"/>
              <a:pathLst>
                <a:path w="698500" h="789523">
                  <a:moveTo>
                    <a:pt x="401638" y="18841"/>
                  </a:moveTo>
                  <a:lnTo>
                    <a:pt x="646112" y="161081"/>
                  </a:lnTo>
                  <a:cubicBezTo>
                    <a:pt x="678546" y="179952"/>
                    <a:pt x="698500" y="214646"/>
                    <a:pt x="698500" y="252171"/>
                  </a:cubicBezTo>
                  <a:lnTo>
                    <a:pt x="698500" y="537351"/>
                  </a:lnTo>
                  <a:cubicBezTo>
                    <a:pt x="698500" y="574876"/>
                    <a:pt x="678546" y="609570"/>
                    <a:pt x="646112" y="628441"/>
                  </a:cubicBezTo>
                  <a:lnTo>
                    <a:pt x="401638" y="770681"/>
                  </a:lnTo>
                  <a:cubicBezTo>
                    <a:pt x="369254" y="789522"/>
                    <a:pt x="329246" y="789522"/>
                    <a:pt x="296862" y="770681"/>
                  </a:cubicBezTo>
                  <a:lnTo>
                    <a:pt x="52388" y="628441"/>
                  </a:lnTo>
                  <a:cubicBezTo>
                    <a:pt x="19954" y="609570"/>
                    <a:pt x="0" y="574876"/>
                    <a:pt x="0" y="537351"/>
                  </a:cubicBezTo>
                  <a:lnTo>
                    <a:pt x="0" y="252171"/>
                  </a:lnTo>
                  <a:cubicBezTo>
                    <a:pt x="0" y="214646"/>
                    <a:pt x="19954" y="179952"/>
                    <a:pt x="52388" y="161081"/>
                  </a:cubicBezTo>
                  <a:lnTo>
                    <a:pt x="296862" y="18841"/>
                  </a:lnTo>
                  <a:cubicBezTo>
                    <a:pt x="329246" y="0"/>
                    <a:pt x="369254" y="0"/>
                    <a:pt x="401638" y="18841"/>
                  </a:cubicBezTo>
                  <a:close/>
                </a:path>
              </a:pathLst>
            </a:custGeom>
            <a:solidFill>
              <a:srgbClr val="8B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02549" y="4282775"/>
            <a:ext cx="1490166" cy="1439873"/>
          </a:xfrm>
          <a:custGeom>
            <a:avLst/>
            <a:gdLst/>
            <a:ahLst/>
            <a:cxnLst/>
            <a:rect l="l" t="t" r="r" b="b"/>
            <a:pathLst>
              <a:path w="1490166" h="1439873">
                <a:moveTo>
                  <a:pt x="0" y="0"/>
                </a:moveTo>
                <a:lnTo>
                  <a:pt x="1490167" y="0"/>
                </a:lnTo>
                <a:lnTo>
                  <a:pt x="1490167" y="1439873"/>
                </a:lnTo>
                <a:lnTo>
                  <a:pt x="0" y="1439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099015" y="4155192"/>
            <a:ext cx="1530726" cy="1291550"/>
          </a:xfrm>
          <a:custGeom>
            <a:avLst/>
            <a:gdLst/>
            <a:ahLst/>
            <a:cxnLst/>
            <a:rect l="l" t="t" r="r" b="b"/>
            <a:pathLst>
              <a:path w="1530726" h="1291550">
                <a:moveTo>
                  <a:pt x="0" y="0"/>
                </a:moveTo>
                <a:lnTo>
                  <a:pt x="1530725" y="0"/>
                </a:lnTo>
                <a:lnTo>
                  <a:pt x="1530725" y="1291549"/>
                </a:lnTo>
                <a:lnTo>
                  <a:pt x="0" y="1291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029138" y="4285166"/>
            <a:ext cx="1392583" cy="1328176"/>
          </a:xfrm>
          <a:custGeom>
            <a:avLst/>
            <a:gdLst/>
            <a:ahLst/>
            <a:cxnLst/>
            <a:rect l="l" t="t" r="r" b="b"/>
            <a:pathLst>
              <a:path w="1392583" h="1328176">
                <a:moveTo>
                  <a:pt x="0" y="0"/>
                </a:moveTo>
                <a:lnTo>
                  <a:pt x="1392583" y="0"/>
                </a:lnTo>
                <a:lnTo>
                  <a:pt x="1392583" y="1328176"/>
                </a:lnTo>
                <a:lnTo>
                  <a:pt x="0" y="13281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83064" y="8109541"/>
            <a:ext cx="4129138" cy="1370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4"/>
              </a:lnSpc>
              <a:spcBef>
                <a:spcPct val="0"/>
              </a:spcBef>
            </a:pPr>
            <a:r>
              <a:rPr lang="en-US" sz="1924">
                <a:solidFill>
                  <a:srgbClr val="4E0152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Use social media, content marketing, and search engine optimization (SEO) to raise awareness and attract users to the platform.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5476" y="6411528"/>
            <a:ext cx="3152670" cy="135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6"/>
              </a:lnSpc>
              <a:spcBef>
                <a:spcPct val="0"/>
              </a:spcBef>
            </a:pPr>
            <a:r>
              <a:rPr lang="en-US" sz="3690">
                <a:solidFill>
                  <a:srgbClr val="CA494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Digital Marketing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15184" y="7907796"/>
            <a:ext cx="4129138" cy="1363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4"/>
              </a:lnSpc>
              <a:spcBef>
                <a:spcPct val="0"/>
              </a:spcBef>
            </a:pPr>
            <a:r>
              <a:rPr lang="en-US" sz="1924">
                <a:solidFill>
                  <a:srgbClr val="4E0152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Participate in environmental and blockchain conferences and trade shows to network and promote GreenBlox.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54294" y="6264901"/>
            <a:ext cx="3050917" cy="135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6"/>
              </a:lnSpc>
              <a:spcBef>
                <a:spcPct val="0"/>
              </a:spcBef>
            </a:pPr>
            <a:r>
              <a:rPr lang="en-US" sz="3690">
                <a:solidFill>
                  <a:srgbClr val="CA494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Industry Events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75799" y="8384525"/>
            <a:ext cx="4129138" cy="1363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4"/>
              </a:lnSpc>
              <a:spcBef>
                <a:spcPct val="0"/>
              </a:spcBef>
            </a:pPr>
            <a:r>
              <a:rPr lang="en-US" sz="1924">
                <a:solidFill>
                  <a:srgbClr val="4E0152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Conduct online webinars and workshops to educate potential users and partners about the benefits of using GreenBlox for carbon offsetting.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04157" y="6686512"/>
            <a:ext cx="4200780" cy="135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6"/>
              </a:lnSpc>
              <a:spcBef>
                <a:spcPct val="0"/>
              </a:spcBef>
            </a:pPr>
            <a:r>
              <a:rPr lang="en-US" sz="3690">
                <a:solidFill>
                  <a:srgbClr val="CA494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Webinars and Workshops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5818" y="1081449"/>
            <a:ext cx="5247652" cy="49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2"/>
              </a:lnSpc>
            </a:pPr>
            <a:r>
              <a:rPr lang="en-US" sz="320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Distribution Strategy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268726" y="926983"/>
            <a:ext cx="2998922" cy="30502"/>
            <a:chOff x="0" y="0"/>
            <a:chExt cx="4994540" cy="50800"/>
          </a:xfrm>
        </p:grpSpPr>
        <p:sp>
          <p:nvSpPr>
            <p:cNvPr id="22" name="Freeform 22"/>
            <p:cNvSpPr/>
            <p:nvPr/>
          </p:nvSpPr>
          <p:spPr>
            <a:xfrm>
              <a:off x="25400" y="0"/>
              <a:ext cx="4943729" cy="50800"/>
            </a:xfrm>
            <a:custGeom>
              <a:avLst/>
              <a:gdLst/>
              <a:ahLst/>
              <a:cxnLst/>
              <a:rect l="l" t="t" r="r" b="b"/>
              <a:pathLst>
                <a:path w="4943729" h="50800">
                  <a:moveTo>
                    <a:pt x="0" y="0"/>
                  </a:moveTo>
                  <a:lnTo>
                    <a:pt x="4943729" y="0"/>
                  </a:lnTo>
                  <a:lnTo>
                    <a:pt x="494372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21B79">
                <a:alpha val="49804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205818" y="881230"/>
            <a:ext cx="1291435" cy="91507"/>
            <a:chOff x="0" y="0"/>
            <a:chExt cx="2150815" cy="152400"/>
          </a:xfrm>
        </p:grpSpPr>
        <p:sp>
          <p:nvSpPr>
            <p:cNvPr id="24" name="Freeform 24"/>
            <p:cNvSpPr/>
            <p:nvPr/>
          </p:nvSpPr>
          <p:spPr>
            <a:xfrm>
              <a:off x="76200" y="0"/>
              <a:ext cx="1998472" cy="152400"/>
            </a:xfrm>
            <a:custGeom>
              <a:avLst/>
              <a:gdLst/>
              <a:ahLst/>
              <a:cxnLst/>
              <a:rect l="l" t="t" r="r" b="b"/>
              <a:pathLst>
                <a:path w="1998472" h="152400">
                  <a:moveTo>
                    <a:pt x="0" y="0"/>
                  </a:moveTo>
                  <a:lnTo>
                    <a:pt x="1998472" y="0"/>
                  </a:lnTo>
                  <a:lnTo>
                    <a:pt x="199847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21B79"/>
            </a:solidFill>
          </p:spPr>
        </p:sp>
      </p:grpSp>
      <p:sp>
        <p:nvSpPr>
          <p:cNvPr id="25" name="Freeform 25"/>
          <p:cNvSpPr/>
          <p:nvPr/>
        </p:nvSpPr>
        <p:spPr>
          <a:xfrm rot="-10800000">
            <a:off x="251220" y="267863"/>
            <a:ext cx="1372135" cy="1312105"/>
          </a:xfrm>
          <a:custGeom>
            <a:avLst/>
            <a:gdLst/>
            <a:ahLst/>
            <a:cxnLst/>
            <a:rect l="l" t="t" r="r" b="b"/>
            <a:pathLst>
              <a:path w="1372135" h="1312105">
                <a:moveTo>
                  <a:pt x="0" y="0"/>
                </a:moveTo>
                <a:lnTo>
                  <a:pt x="1372135" y="0"/>
                </a:lnTo>
                <a:lnTo>
                  <a:pt x="1372135" y="1312105"/>
                </a:lnTo>
                <a:lnTo>
                  <a:pt x="0" y="13121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508"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5882191" y="1827233"/>
            <a:ext cx="5964373" cy="606644"/>
            <a:chOff x="0" y="0"/>
            <a:chExt cx="910587" cy="926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10587" cy="92617"/>
            </a:xfrm>
            <a:custGeom>
              <a:avLst/>
              <a:gdLst/>
              <a:ahLst/>
              <a:cxnLst/>
              <a:rect l="l" t="t" r="r" b="b"/>
              <a:pathLst>
                <a:path w="910587" h="92617">
                  <a:moveTo>
                    <a:pt x="0" y="0"/>
                  </a:moveTo>
                  <a:lnTo>
                    <a:pt x="910587" y="0"/>
                  </a:lnTo>
                  <a:lnTo>
                    <a:pt x="910587" y="92617"/>
                  </a:lnTo>
                  <a:lnTo>
                    <a:pt x="0" y="926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D65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10587" cy="130717"/>
            </a:xfrm>
            <a:prstGeom prst="rect">
              <a:avLst/>
            </a:prstGeom>
          </p:spPr>
          <p:txBody>
            <a:bodyPr lIns="70505" tIns="70505" rIns="70505" bIns="70505" rtlCol="0" anchor="ctr"/>
            <a:lstStyle/>
            <a:p>
              <a:pPr algn="ctr">
                <a:lnSpc>
                  <a:spcPts val="2507"/>
                </a:lnSpc>
              </a:pPr>
              <a:r>
                <a:rPr lang="en-US" sz="2199" spc="303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Marketing Channels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4780" y="3597648"/>
            <a:ext cx="2414954" cy="2810129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11639"/>
              <a:ext cx="698500" cy="789523"/>
            </a:xfrm>
            <a:custGeom>
              <a:avLst/>
              <a:gdLst/>
              <a:ahLst/>
              <a:cxnLst/>
              <a:rect l="l" t="t" r="r" b="b"/>
              <a:pathLst>
                <a:path w="698500" h="789523">
                  <a:moveTo>
                    <a:pt x="401638" y="18841"/>
                  </a:moveTo>
                  <a:lnTo>
                    <a:pt x="646112" y="161081"/>
                  </a:lnTo>
                  <a:cubicBezTo>
                    <a:pt x="678546" y="179952"/>
                    <a:pt x="698500" y="214646"/>
                    <a:pt x="698500" y="252171"/>
                  </a:cubicBezTo>
                  <a:lnTo>
                    <a:pt x="698500" y="537351"/>
                  </a:lnTo>
                  <a:cubicBezTo>
                    <a:pt x="698500" y="574876"/>
                    <a:pt x="678546" y="609570"/>
                    <a:pt x="646112" y="628441"/>
                  </a:cubicBezTo>
                  <a:lnTo>
                    <a:pt x="401638" y="770681"/>
                  </a:lnTo>
                  <a:cubicBezTo>
                    <a:pt x="369254" y="789522"/>
                    <a:pt x="329246" y="789522"/>
                    <a:pt x="296862" y="770681"/>
                  </a:cubicBezTo>
                  <a:lnTo>
                    <a:pt x="52388" y="628441"/>
                  </a:lnTo>
                  <a:cubicBezTo>
                    <a:pt x="19954" y="609570"/>
                    <a:pt x="0" y="574876"/>
                    <a:pt x="0" y="537351"/>
                  </a:cubicBezTo>
                  <a:lnTo>
                    <a:pt x="0" y="252171"/>
                  </a:lnTo>
                  <a:cubicBezTo>
                    <a:pt x="0" y="214646"/>
                    <a:pt x="19954" y="179952"/>
                    <a:pt x="52388" y="161081"/>
                  </a:cubicBezTo>
                  <a:lnTo>
                    <a:pt x="296862" y="18841"/>
                  </a:lnTo>
                  <a:cubicBezTo>
                    <a:pt x="329246" y="0"/>
                    <a:pt x="369254" y="0"/>
                    <a:pt x="401638" y="18841"/>
                  </a:cubicBezTo>
                  <a:close/>
                </a:path>
              </a:pathLst>
            </a:custGeom>
            <a:solidFill>
              <a:srgbClr val="8B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56900" y="3395902"/>
            <a:ext cx="2414954" cy="2810129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11639"/>
              <a:ext cx="698500" cy="789523"/>
            </a:xfrm>
            <a:custGeom>
              <a:avLst/>
              <a:gdLst/>
              <a:ahLst/>
              <a:cxnLst/>
              <a:rect l="l" t="t" r="r" b="b"/>
              <a:pathLst>
                <a:path w="698500" h="789523">
                  <a:moveTo>
                    <a:pt x="401638" y="18841"/>
                  </a:moveTo>
                  <a:lnTo>
                    <a:pt x="646112" y="161081"/>
                  </a:lnTo>
                  <a:cubicBezTo>
                    <a:pt x="678546" y="179952"/>
                    <a:pt x="698500" y="214646"/>
                    <a:pt x="698500" y="252171"/>
                  </a:cubicBezTo>
                  <a:lnTo>
                    <a:pt x="698500" y="537351"/>
                  </a:lnTo>
                  <a:cubicBezTo>
                    <a:pt x="698500" y="574876"/>
                    <a:pt x="678546" y="609570"/>
                    <a:pt x="646112" y="628441"/>
                  </a:cubicBezTo>
                  <a:lnTo>
                    <a:pt x="401638" y="770681"/>
                  </a:lnTo>
                  <a:cubicBezTo>
                    <a:pt x="369254" y="789522"/>
                    <a:pt x="329246" y="789522"/>
                    <a:pt x="296862" y="770681"/>
                  </a:cubicBezTo>
                  <a:lnTo>
                    <a:pt x="52388" y="628441"/>
                  </a:lnTo>
                  <a:cubicBezTo>
                    <a:pt x="19954" y="609570"/>
                    <a:pt x="0" y="574876"/>
                    <a:pt x="0" y="537351"/>
                  </a:cubicBezTo>
                  <a:lnTo>
                    <a:pt x="0" y="252171"/>
                  </a:lnTo>
                  <a:cubicBezTo>
                    <a:pt x="0" y="214646"/>
                    <a:pt x="19954" y="179952"/>
                    <a:pt x="52388" y="161081"/>
                  </a:cubicBezTo>
                  <a:lnTo>
                    <a:pt x="296862" y="18841"/>
                  </a:lnTo>
                  <a:cubicBezTo>
                    <a:pt x="329246" y="0"/>
                    <a:pt x="369254" y="0"/>
                    <a:pt x="401638" y="18841"/>
                  </a:cubicBezTo>
                  <a:close/>
                </a:path>
              </a:pathLst>
            </a:custGeom>
            <a:solidFill>
              <a:srgbClr val="8B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538398" y="3597648"/>
            <a:ext cx="2414954" cy="2810129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11639"/>
              <a:ext cx="698500" cy="789523"/>
            </a:xfrm>
            <a:custGeom>
              <a:avLst/>
              <a:gdLst/>
              <a:ahLst/>
              <a:cxnLst/>
              <a:rect l="l" t="t" r="r" b="b"/>
              <a:pathLst>
                <a:path w="698500" h="789523">
                  <a:moveTo>
                    <a:pt x="401638" y="18841"/>
                  </a:moveTo>
                  <a:lnTo>
                    <a:pt x="646112" y="161081"/>
                  </a:lnTo>
                  <a:cubicBezTo>
                    <a:pt x="678546" y="179952"/>
                    <a:pt x="698500" y="214646"/>
                    <a:pt x="698500" y="252171"/>
                  </a:cubicBezTo>
                  <a:lnTo>
                    <a:pt x="698500" y="537351"/>
                  </a:lnTo>
                  <a:cubicBezTo>
                    <a:pt x="698500" y="574876"/>
                    <a:pt x="678546" y="609570"/>
                    <a:pt x="646112" y="628441"/>
                  </a:cubicBezTo>
                  <a:lnTo>
                    <a:pt x="401638" y="770681"/>
                  </a:lnTo>
                  <a:cubicBezTo>
                    <a:pt x="369254" y="789522"/>
                    <a:pt x="329246" y="789522"/>
                    <a:pt x="296862" y="770681"/>
                  </a:cubicBezTo>
                  <a:lnTo>
                    <a:pt x="52388" y="628441"/>
                  </a:lnTo>
                  <a:cubicBezTo>
                    <a:pt x="19954" y="609570"/>
                    <a:pt x="0" y="574876"/>
                    <a:pt x="0" y="537351"/>
                  </a:cubicBezTo>
                  <a:lnTo>
                    <a:pt x="0" y="252171"/>
                  </a:lnTo>
                  <a:cubicBezTo>
                    <a:pt x="0" y="214646"/>
                    <a:pt x="19954" y="179952"/>
                    <a:pt x="52388" y="161081"/>
                  </a:cubicBezTo>
                  <a:lnTo>
                    <a:pt x="296862" y="18841"/>
                  </a:lnTo>
                  <a:cubicBezTo>
                    <a:pt x="329246" y="0"/>
                    <a:pt x="369254" y="0"/>
                    <a:pt x="401638" y="18841"/>
                  </a:cubicBezTo>
                  <a:close/>
                </a:path>
              </a:pathLst>
            </a:custGeom>
            <a:solidFill>
              <a:srgbClr val="8B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05818" y="1081449"/>
            <a:ext cx="5247652" cy="49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2"/>
              </a:lnSpc>
            </a:pPr>
            <a:r>
              <a:rPr lang="en-US" sz="320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Distribution Strategy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268726" y="926983"/>
            <a:ext cx="2998922" cy="30502"/>
            <a:chOff x="0" y="0"/>
            <a:chExt cx="4994540" cy="50800"/>
          </a:xfrm>
        </p:grpSpPr>
        <p:sp>
          <p:nvSpPr>
            <p:cNvPr id="13" name="Freeform 13"/>
            <p:cNvSpPr/>
            <p:nvPr/>
          </p:nvSpPr>
          <p:spPr>
            <a:xfrm>
              <a:off x="25400" y="0"/>
              <a:ext cx="4943729" cy="50800"/>
            </a:xfrm>
            <a:custGeom>
              <a:avLst/>
              <a:gdLst/>
              <a:ahLst/>
              <a:cxnLst/>
              <a:rect l="l" t="t" r="r" b="b"/>
              <a:pathLst>
                <a:path w="4943729" h="50800">
                  <a:moveTo>
                    <a:pt x="0" y="0"/>
                  </a:moveTo>
                  <a:lnTo>
                    <a:pt x="4943729" y="0"/>
                  </a:lnTo>
                  <a:lnTo>
                    <a:pt x="494372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21B79">
                <a:alpha val="4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05818" y="881230"/>
            <a:ext cx="1291435" cy="91507"/>
            <a:chOff x="0" y="0"/>
            <a:chExt cx="2150815" cy="152400"/>
          </a:xfrm>
        </p:grpSpPr>
        <p:sp>
          <p:nvSpPr>
            <p:cNvPr id="15" name="Freeform 15"/>
            <p:cNvSpPr/>
            <p:nvPr/>
          </p:nvSpPr>
          <p:spPr>
            <a:xfrm>
              <a:off x="76200" y="0"/>
              <a:ext cx="1998472" cy="152400"/>
            </a:xfrm>
            <a:custGeom>
              <a:avLst/>
              <a:gdLst/>
              <a:ahLst/>
              <a:cxnLst/>
              <a:rect l="l" t="t" r="r" b="b"/>
              <a:pathLst>
                <a:path w="1998472" h="152400">
                  <a:moveTo>
                    <a:pt x="0" y="0"/>
                  </a:moveTo>
                  <a:lnTo>
                    <a:pt x="1998472" y="0"/>
                  </a:lnTo>
                  <a:lnTo>
                    <a:pt x="199847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21B79"/>
            </a:solidFill>
          </p:spPr>
        </p:sp>
      </p:grpSp>
      <p:sp>
        <p:nvSpPr>
          <p:cNvPr id="16" name="Freeform 16"/>
          <p:cNvSpPr/>
          <p:nvPr/>
        </p:nvSpPr>
        <p:spPr>
          <a:xfrm rot="-10800000">
            <a:off x="251220" y="267863"/>
            <a:ext cx="1372135" cy="1312105"/>
          </a:xfrm>
          <a:custGeom>
            <a:avLst/>
            <a:gdLst/>
            <a:ahLst/>
            <a:cxnLst/>
            <a:rect l="l" t="t" r="r" b="b"/>
            <a:pathLst>
              <a:path w="1372135" h="1312105">
                <a:moveTo>
                  <a:pt x="0" y="0"/>
                </a:moveTo>
                <a:lnTo>
                  <a:pt x="1372135" y="0"/>
                </a:lnTo>
                <a:lnTo>
                  <a:pt x="1372135" y="1312105"/>
                </a:lnTo>
                <a:lnTo>
                  <a:pt x="0" y="1312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508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5897566" y="1827233"/>
            <a:ext cx="5964373" cy="606644"/>
            <a:chOff x="0" y="0"/>
            <a:chExt cx="910587" cy="9261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0587" cy="92617"/>
            </a:xfrm>
            <a:custGeom>
              <a:avLst/>
              <a:gdLst/>
              <a:ahLst/>
              <a:cxnLst/>
              <a:rect l="l" t="t" r="r" b="b"/>
              <a:pathLst>
                <a:path w="910587" h="92617">
                  <a:moveTo>
                    <a:pt x="0" y="0"/>
                  </a:moveTo>
                  <a:lnTo>
                    <a:pt x="910587" y="0"/>
                  </a:lnTo>
                  <a:lnTo>
                    <a:pt x="910587" y="92617"/>
                  </a:lnTo>
                  <a:lnTo>
                    <a:pt x="0" y="926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D65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910587" cy="130717"/>
            </a:xfrm>
            <a:prstGeom prst="rect">
              <a:avLst/>
            </a:prstGeom>
          </p:spPr>
          <p:txBody>
            <a:bodyPr lIns="70505" tIns="70505" rIns="70505" bIns="70505" rtlCol="0" anchor="ctr"/>
            <a:lstStyle/>
            <a:p>
              <a:pPr algn="ctr">
                <a:lnSpc>
                  <a:spcPts val="2507"/>
                </a:lnSpc>
              </a:pPr>
              <a:r>
                <a:rPr lang="en-US" sz="2199" spc="303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Scaling Strategy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818900" y="4189111"/>
            <a:ext cx="1185823" cy="1520286"/>
          </a:xfrm>
          <a:custGeom>
            <a:avLst/>
            <a:gdLst/>
            <a:ahLst/>
            <a:cxnLst/>
            <a:rect l="l" t="t" r="r" b="b"/>
            <a:pathLst>
              <a:path w="1185823" h="1520286">
                <a:moveTo>
                  <a:pt x="0" y="0"/>
                </a:moveTo>
                <a:lnTo>
                  <a:pt x="1185823" y="0"/>
                </a:lnTo>
                <a:lnTo>
                  <a:pt x="1185823" y="1520286"/>
                </a:lnTo>
                <a:lnTo>
                  <a:pt x="0" y="15202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165878" y="4083637"/>
            <a:ext cx="1396999" cy="1434659"/>
          </a:xfrm>
          <a:custGeom>
            <a:avLst/>
            <a:gdLst/>
            <a:ahLst/>
            <a:cxnLst/>
            <a:rect l="l" t="t" r="r" b="b"/>
            <a:pathLst>
              <a:path w="1396999" h="1434659">
                <a:moveTo>
                  <a:pt x="0" y="0"/>
                </a:moveTo>
                <a:lnTo>
                  <a:pt x="1396999" y="0"/>
                </a:lnTo>
                <a:lnTo>
                  <a:pt x="1396999" y="1434659"/>
                </a:lnTo>
                <a:lnTo>
                  <a:pt x="0" y="14346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140635" y="4344013"/>
            <a:ext cx="1210481" cy="1210481"/>
          </a:xfrm>
          <a:custGeom>
            <a:avLst/>
            <a:gdLst/>
            <a:ahLst/>
            <a:cxnLst/>
            <a:rect l="l" t="t" r="r" b="b"/>
            <a:pathLst>
              <a:path w="1210481" h="1210481">
                <a:moveTo>
                  <a:pt x="0" y="0"/>
                </a:moveTo>
                <a:lnTo>
                  <a:pt x="1210480" y="0"/>
                </a:lnTo>
                <a:lnTo>
                  <a:pt x="1210480" y="1210481"/>
                </a:lnTo>
                <a:lnTo>
                  <a:pt x="0" y="12104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83064" y="8109541"/>
            <a:ext cx="4129138" cy="1034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4"/>
              </a:lnSpc>
              <a:spcBef>
                <a:spcPct val="0"/>
              </a:spcBef>
            </a:pPr>
            <a:r>
              <a:rPr lang="en-US" sz="1924">
                <a:solidFill>
                  <a:srgbClr val="4E0152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Gradually expand to other countries in South Asia and beyond, replicating the successful model from Bangladesh.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5476" y="6411528"/>
            <a:ext cx="3152670" cy="135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6"/>
              </a:lnSpc>
              <a:spcBef>
                <a:spcPct val="0"/>
              </a:spcBef>
            </a:pPr>
            <a:r>
              <a:rPr lang="en-US" sz="3690">
                <a:solidFill>
                  <a:srgbClr val="CA494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Geographic Expansion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815184" y="7907796"/>
            <a:ext cx="4129138" cy="1363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4"/>
              </a:lnSpc>
              <a:spcBef>
                <a:spcPct val="0"/>
              </a:spcBef>
            </a:pPr>
            <a:r>
              <a:rPr lang="en-US" sz="1924">
                <a:solidFill>
                  <a:srgbClr val="4E0152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Continuously improve the platform's features and user experience based on feedback and technological advancements.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354294" y="6264901"/>
            <a:ext cx="3050917" cy="135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6"/>
              </a:lnSpc>
              <a:spcBef>
                <a:spcPct val="0"/>
              </a:spcBef>
            </a:pPr>
            <a:r>
              <a:rPr lang="en-US" sz="3690">
                <a:solidFill>
                  <a:srgbClr val="CA494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Platform Enhancements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660860" y="7945377"/>
            <a:ext cx="4129138" cy="1363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4"/>
              </a:lnSpc>
              <a:spcBef>
                <a:spcPct val="0"/>
              </a:spcBef>
            </a:pPr>
            <a:r>
              <a:rPr lang="en-US" sz="1924">
                <a:solidFill>
                  <a:srgbClr val="4E0152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Forge alliances with global environmental organizations and tech companies to enhance reach and capabilities.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189333" y="6531127"/>
            <a:ext cx="3113083" cy="135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6"/>
              </a:lnSpc>
              <a:spcBef>
                <a:spcPct val="0"/>
              </a:spcBef>
            </a:pPr>
            <a:r>
              <a:rPr lang="en-US" sz="3690">
                <a:solidFill>
                  <a:srgbClr val="CA494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 Strategic Alliances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5818" y="1081449"/>
            <a:ext cx="6069549" cy="49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2"/>
              </a:lnSpc>
            </a:pPr>
            <a:r>
              <a:rPr lang="en-US" sz="320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Monitoring and evaluation (M&amp;E)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268726" y="926983"/>
            <a:ext cx="2998922" cy="30502"/>
            <a:chOff x="0" y="0"/>
            <a:chExt cx="4994540" cy="50800"/>
          </a:xfrm>
        </p:grpSpPr>
        <p:sp>
          <p:nvSpPr>
            <p:cNvPr id="4" name="Freeform 4"/>
            <p:cNvSpPr/>
            <p:nvPr/>
          </p:nvSpPr>
          <p:spPr>
            <a:xfrm>
              <a:off x="25400" y="0"/>
              <a:ext cx="4943729" cy="50800"/>
            </a:xfrm>
            <a:custGeom>
              <a:avLst/>
              <a:gdLst/>
              <a:ahLst/>
              <a:cxnLst/>
              <a:rect l="l" t="t" r="r" b="b"/>
              <a:pathLst>
                <a:path w="4943729" h="50800">
                  <a:moveTo>
                    <a:pt x="0" y="0"/>
                  </a:moveTo>
                  <a:lnTo>
                    <a:pt x="4943729" y="0"/>
                  </a:lnTo>
                  <a:lnTo>
                    <a:pt x="494372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21B79">
                <a:alpha val="4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05818" y="881230"/>
            <a:ext cx="1291435" cy="91507"/>
            <a:chOff x="0" y="0"/>
            <a:chExt cx="2150815" cy="152400"/>
          </a:xfrm>
        </p:grpSpPr>
        <p:sp>
          <p:nvSpPr>
            <p:cNvPr id="6" name="Freeform 6"/>
            <p:cNvSpPr/>
            <p:nvPr/>
          </p:nvSpPr>
          <p:spPr>
            <a:xfrm>
              <a:off x="76200" y="0"/>
              <a:ext cx="1998472" cy="152400"/>
            </a:xfrm>
            <a:custGeom>
              <a:avLst/>
              <a:gdLst/>
              <a:ahLst/>
              <a:cxnLst/>
              <a:rect l="l" t="t" r="r" b="b"/>
              <a:pathLst>
                <a:path w="1998472" h="152400">
                  <a:moveTo>
                    <a:pt x="0" y="0"/>
                  </a:moveTo>
                  <a:lnTo>
                    <a:pt x="1998472" y="0"/>
                  </a:lnTo>
                  <a:lnTo>
                    <a:pt x="199847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21B79"/>
            </a:solidFill>
          </p:spPr>
        </p:sp>
      </p:grpSp>
      <p:sp>
        <p:nvSpPr>
          <p:cNvPr id="7" name="Freeform 7"/>
          <p:cNvSpPr/>
          <p:nvPr/>
        </p:nvSpPr>
        <p:spPr>
          <a:xfrm rot="-10800000">
            <a:off x="251220" y="267863"/>
            <a:ext cx="1372135" cy="1312105"/>
          </a:xfrm>
          <a:custGeom>
            <a:avLst/>
            <a:gdLst/>
            <a:ahLst/>
            <a:cxnLst/>
            <a:rect l="l" t="t" r="r" b="b"/>
            <a:pathLst>
              <a:path w="1372135" h="1312105">
                <a:moveTo>
                  <a:pt x="0" y="0"/>
                </a:moveTo>
                <a:lnTo>
                  <a:pt x="1372135" y="0"/>
                </a:lnTo>
                <a:lnTo>
                  <a:pt x="1372135" y="1312105"/>
                </a:lnTo>
                <a:lnTo>
                  <a:pt x="0" y="1312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508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92062" y="3294397"/>
            <a:ext cx="4701383" cy="606644"/>
            <a:chOff x="0" y="0"/>
            <a:chExt cx="717765" cy="926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7765" cy="92617"/>
            </a:xfrm>
            <a:custGeom>
              <a:avLst/>
              <a:gdLst/>
              <a:ahLst/>
              <a:cxnLst/>
              <a:rect l="l" t="t" r="r" b="b"/>
              <a:pathLst>
                <a:path w="717765" h="92617">
                  <a:moveTo>
                    <a:pt x="0" y="0"/>
                  </a:moveTo>
                  <a:lnTo>
                    <a:pt x="717765" y="0"/>
                  </a:lnTo>
                  <a:lnTo>
                    <a:pt x="717765" y="92617"/>
                  </a:lnTo>
                  <a:lnTo>
                    <a:pt x="0" y="926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717765" cy="121192"/>
            </a:xfrm>
            <a:prstGeom prst="rect">
              <a:avLst/>
            </a:prstGeom>
          </p:spPr>
          <p:txBody>
            <a:bodyPr lIns="70505" tIns="70505" rIns="70505" bIns="70505" rtlCol="0" anchor="ctr"/>
            <a:lstStyle/>
            <a:p>
              <a:pPr algn="ctr">
                <a:lnSpc>
                  <a:spcPts val="2279"/>
                </a:lnSpc>
              </a:pPr>
              <a:r>
                <a:rPr lang="en-US" sz="1999" spc="27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Data Collection and Monitoring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88919" y="4082017"/>
            <a:ext cx="3455820" cy="616512"/>
            <a:chOff x="0" y="0"/>
            <a:chExt cx="6109785" cy="11061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11055" cy="1107440"/>
            </a:xfrm>
            <a:custGeom>
              <a:avLst/>
              <a:gdLst/>
              <a:ahLst/>
              <a:cxnLst/>
              <a:rect l="l" t="t" r="r" b="b"/>
              <a:pathLst>
                <a:path w="6111055" h="1107440">
                  <a:moveTo>
                    <a:pt x="610978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111055" y="1107440"/>
                  </a:lnTo>
                  <a:lnTo>
                    <a:pt x="6111055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8007" y="4883379"/>
            <a:ext cx="3455820" cy="616512"/>
            <a:chOff x="0" y="0"/>
            <a:chExt cx="6109785" cy="11061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11055" cy="1107440"/>
            </a:xfrm>
            <a:custGeom>
              <a:avLst/>
              <a:gdLst/>
              <a:ahLst/>
              <a:cxnLst/>
              <a:rect l="l" t="t" r="r" b="b"/>
              <a:pathLst>
                <a:path w="6111055" h="1107440">
                  <a:moveTo>
                    <a:pt x="610978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111055" y="1107440"/>
                  </a:lnTo>
                  <a:lnTo>
                    <a:pt x="6111055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318007" y="5684741"/>
            <a:ext cx="3455820" cy="616512"/>
            <a:chOff x="0" y="0"/>
            <a:chExt cx="6109785" cy="110617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111055" cy="1107440"/>
            </a:xfrm>
            <a:custGeom>
              <a:avLst/>
              <a:gdLst/>
              <a:ahLst/>
              <a:cxnLst/>
              <a:rect l="l" t="t" r="r" b="b"/>
              <a:pathLst>
                <a:path w="6111055" h="1107440">
                  <a:moveTo>
                    <a:pt x="610978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111055" y="1107440"/>
                  </a:lnTo>
                  <a:lnTo>
                    <a:pt x="6111055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6993781" y="4324856"/>
            <a:ext cx="3607307" cy="643537"/>
            <a:chOff x="0" y="0"/>
            <a:chExt cx="6109785" cy="110617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111055" cy="1107440"/>
            </a:xfrm>
            <a:custGeom>
              <a:avLst/>
              <a:gdLst/>
              <a:ahLst/>
              <a:cxnLst/>
              <a:rect l="l" t="t" r="r" b="b"/>
              <a:pathLst>
                <a:path w="6111055" h="1107440">
                  <a:moveTo>
                    <a:pt x="610978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111055" y="1107440"/>
                  </a:lnTo>
                  <a:lnTo>
                    <a:pt x="6111055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024144" y="5161346"/>
            <a:ext cx="3607307" cy="643537"/>
            <a:chOff x="0" y="0"/>
            <a:chExt cx="6109785" cy="110617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111055" cy="1107440"/>
            </a:xfrm>
            <a:custGeom>
              <a:avLst/>
              <a:gdLst/>
              <a:ahLst/>
              <a:cxnLst/>
              <a:rect l="l" t="t" r="r" b="b"/>
              <a:pathLst>
                <a:path w="6111055" h="1107440">
                  <a:moveTo>
                    <a:pt x="610978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111055" y="1107440"/>
                  </a:lnTo>
                  <a:lnTo>
                    <a:pt x="6111055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6586067" y="3393583"/>
            <a:ext cx="4530208" cy="606644"/>
            <a:chOff x="0" y="0"/>
            <a:chExt cx="691632" cy="926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1632" cy="92617"/>
            </a:xfrm>
            <a:custGeom>
              <a:avLst/>
              <a:gdLst/>
              <a:ahLst/>
              <a:cxnLst/>
              <a:rect l="l" t="t" r="r" b="b"/>
              <a:pathLst>
                <a:path w="691632" h="92617">
                  <a:moveTo>
                    <a:pt x="0" y="0"/>
                  </a:moveTo>
                  <a:lnTo>
                    <a:pt x="691632" y="0"/>
                  </a:lnTo>
                  <a:lnTo>
                    <a:pt x="691632" y="92617"/>
                  </a:lnTo>
                  <a:lnTo>
                    <a:pt x="0" y="926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691632" cy="130717"/>
            </a:xfrm>
            <a:prstGeom prst="rect">
              <a:avLst/>
            </a:prstGeom>
          </p:spPr>
          <p:txBody>
            <a:bodyPr lIns="70505" tIns="70505" rIns="70505" bIns="70505" rtlCol="0" anchor="ctr"/>
            <a:lstStyle/>
            <a:p>
              <a:pPr algn="ctr">
                <a:lnSpc>
                  <a:spcPts val="2507"/>
                </a:lnSpc>
              </a:pPr>
              <a:r>
                <a:rPr lang="en-US" sz="2199" spc="303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Stakeholder Involvement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392626" y="3378017"/>
            <a:ext cx="4530208" cy="606644"/>
            <a:chOff x="0" y="0"/>
            <a:chExt cx="691632" cy="9261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91632" cy="92617"/>
            </a:xfrm>
            <a:custGeom>
              <a:avLst/>
              <a:gdLst/>
              <a:ahLst/>
              <a:cxnLst/>
              <a:rect l="l" t="t" r="r" b="b"/>
              <a:pathLst>
                <a:path w="691632" h="92617">
                  <a:moveTo>
                    <a:pt x="0" y="0"/>
                  </a:moveTo>
                  <a:lnTo>
                    <a:pt x="691632" y="0"/>
                  </a:lnTo>
                  <a:lnTo>
                    <a:pt x="691632" y="92617"/>
                  </a:lnTo>
                  <a:lnTo>
                    <a:pt x="0" y="926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691632" cy="130717"/>
            </a:xfrm>
            <a:prstGeom prst="rect">
              <a:avLst/>
            </a:prstGeom>
          </p:spPr>
          <p:txBody>
            <a:bodyPr lIns="70505" tIns="70505" rIns="70505" bIns="70505" rtlCol="0" anchor="ctr"/>
            <a:lstStyle/>
            <a:p>
              <a:pPr algn="ctr">
                <a:lnSpc>
                  <a:spcPts val="2507"/>
                </a:lnSpc>
              </a:pPr>
              <a:r>
                <a:rPr lang="en-US" sz="2199" spc="303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Risk Management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011272" y="4247039"/>
            <a:ext cx="3455820" cy="616512"/>
            <a:chOff x="0" y="0"/>
            <a:chExt cx="6109785" cy="110617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111055" cy="1107440"/>
            </a:xfrm>
            <a:custGeom>
              <a:avLst/>
              <a:gdLst/>
              <a:ahLst/>
              <a:cxnLst/>
              <a:rect l="l" t="t" r="r" b="b"/>
              <a:pathLst>
                <a:path w="6111055" h="1107440">
                  <a:moveTo>
                    <a:pt x="610978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111055" y="1107440"/>
                  </a:lnTo>
                  <a:lnTo>
                    <a:pt x="6111055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3040361" y="5048400"/>
            <a:ext cx="3455820" cy="616512"/>
            <a:chOff x="0" y="0"/>
            <a:chExt cx="6109785" cy="110617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111055" cy="1107440"/>
            </a:xfrm>
            <a:custGeom>
              <a:avLst/>
              <a:gdLst/>
              <a:ahLst/>
              <a:cxnLst/>
              <a:rect l="l" t="t" r="r" b="b"/>
              <a:pathLst>
                <a:path w="6111055" h="1107440">
                  <a:moveTo>
                    <a:pt x="610978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111055" y="1107440"/>
                  </a:lnTo>
                  <a:lnTo>
                    <a:pt x="6111055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911283" y="7381699"/>
            <a:ext cx="4439465" cy="606644"/>
            <a:chOff x="0" y="0"/>
            <a:chExt cx="677778" cy="9261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77778" cy="92617"/>
            </a:xfrm>
            <a:custGeom>
              <a:avLst/>
              <a:gdLst/>
              <a:ahLst/>
              <a:cxnLst/>
              <a:rect l="l" t="t" r="r" b="b"/>
              <a:pathLst>
                <a:path w="677778" h="92617">
                  <a:moveTo>
                    <a:pt x="0" y="0"/>
                  </a:moveTo>
                  <a:lnTo>
                    <a:pt x="677778" y="0"/>
                  </a:lnTo>
                  <a:lnTo>
                    <a:pt x="677778" y="92617"/>
                  </a:lnTo>
                  <a:lnTo>
                    <a:pt x="0" y="926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677778" cy="121192"/>
            </a:xfrm>
            <a:prstGeom prst="rect">
              <a:avLst/>
            </a:prstGeom>
          </p:spPr>
          <p:txBody>
            <a:bodyPr lIns="70505" tIns="70505" rIns="70505" bIns="70505" rtlCol="0" anchor="ctr"/>
            <a:lstStyle/>
            <a:p>
              <a:pPr algn="ctr">
                <a:lnSpc>
                  <a:spcPts val="2279"/>
                </a:lnSpc>
              </a:pPr>
              <a:r>
                <a:rPr lang="en-US" sz="1999" spc="27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Reporting and Communication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447113" y="8169318"/>
            <a:ext cx="3339694" cy="595795"/>
            <a:chOff x="0" y="0"/>
            <a:chExt cx="6109785" cy="110617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111055" cy="1107440"/>
            </a:xfrm>
            <a:custGeom>
              <a:avLst/>
              <a:gdLst/>
              <a:ahLst/>
              <a:cxnLst/>
              <a:rect l="l" t="t" r="r" b="b"/>
              <a:pathLst>
                <a:path w="6111055" h="1107440">
                  <a:moveTo>
                    <a:pt x="610978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111055" y="1107440"/>
                  </a:lnTo>
                  <a:lnTo>
                    <a:pt x="6111055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434133" y="8931306"/>
            <a:ext cx="3339694" cy="595795"/>
            <a:chOff x="0" y="0"/>
            <a:chExt cx="6109785" cy="110617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111055" cy="1107440"/>
            </a:xfrm>
            <a:custGeom>
              <a:avLst/>
              <a:gdLst/>
              <a:ahLst/>
              <a:cxnLst/>
              <a:rect l="l" t="t" r="r" b="b"/>
              <a:pathLst>
                <a:path w="6111055" h="1107440">
                  <a:moveTo>
                    <a:pt x="610978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111055" y="1107440"/>
                  </a:lnTo>
                  <a:lnTo>
                    <a:pt x="6111055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6562693" y="7546429"/>
            <a:ext cx="4530208" cy="606644"/>
            <a:chOff x="0" y="0"/>
            <a:chExt cx="691632" cy="9261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91632" cy="92617"/>
            </a:xfrm>
            <a:custGeom>
              <a:avLst/>
              <a:gdLst/>
              <a:ahLst/>
              <a:cxnLst/>
              <a:rect l="l" t="t" r="r" b="b"/>
              <a:pathLst>
                <a:path w="691632" h="92617">
                  <a:moveTo>
                    <a:pt x="0" y="0"/>
                  </a:moveTo>
                  <a:lnTo>
                    <a:pt x="691632" y="0"/>
                  </a:lnTo>
                  <a:lnTo>
                    <a:pt x="691632" y="92617"/>
                  </a:lnTo>
                  <a:lnTo>
                    <a:pt x="0" y="926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691632" cy="121192"/>
            </a:xfrm>
            <a:prstGeom prst="rect">
              <a:avLst/>
            </a:prstGeom>
          </p:spPr>
          <p:txBody>
            <a:bodyPr lIns="70505" tIns="70505" rIns="70505" bIns="70505" rtlCol="0" anchor="ctr"/>
            <a:lstStyle/>
            <a:p>
              <a:pPr algn="ctr">
                <a:lnSpc>
                  <a:spcPts val="2279"/>
                </a:lnSpc>
              </a:pPr>
              <a:r>
                <a:rPr lang="en-US" sz="1999" spc="27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Learning and Adaptation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7067031" y="8343573"/>
            <a:ext cx="3339694" cy="595795"/>
            <a:chOff x="0" y="0"/>
            <a:chExt cx="6109785" cy="110617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111055" cy="1107440"/>
            </a:xfrm>
            <a:custGeom>
              <a:avLst/>
              <a:gdLst/>
              <a:ahLst/>
              <a:cxnLst/>
              <a:rect l="l" t="t" r="r" b="b"/>
              <a:pathLst>
                <a:path w="6111055" h="1107440">
                  <a:moveTo>
                    <a:pt x="610978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111055" y="1107440"/>
                  </a:lnTo>
                  <a:lnTo>
                    <a:pt x="6111055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52" name="Freeform 52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7095142" y="9118007"/>
            <a:ext cx="3339694" cy="595795"/>
            <a:chOff x="0" y="0"/>
            <a:chExt cx="6109785" cy="110617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111055" cy="1107440"/>
            </a:xfrm>
            <a:custGeom>
              <a:avLst/>
              <a:gdLst/>
              <a:ahLst/>
              <a:cxnLst/>
              <a:rect l="l" t="t" r="r" b="b"/>
              <a:pathLst>
                <a:path w="6111055" h="1107440">
                  <a:moveTo>
                    <a:pt x="610978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111055" y="1107440"/>
                  </a:lnTo>
                  <a:lnTo>
                    <a:pt x="6111055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2729092" y="7395250"/>
            <a:ext cx="4530208" cy="606644"/>
            <a:chOff x="0" y="0"/>
            <a:chExt cx="691632" cy="92617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91632" cy="92617"/>
            </a:xfrm>
            <a:custGeom>
              <a:avLst/>
              <a:gdLst/>
              <a:ahLst/>
              <a:cxnLst/>
              <a:rect l="l" t="t" r="r" b="b"/>
              <a:pathLst>
                <a:path w="691632" h="92617">
                  <a:moveTo>
                    <a:pt x="0" y="0"/>
                  </a:moveTo>
                  <a:lnTo>
                    <a:pt x="691632" y="0"/>
                  </a:lnTo>
                  <a:lnTo>
                    <a:pt x="691632" y="92617"/>
                  </a:lnTo>
                  <a:lnTo>
                    <a:pt x="0" y="926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0" y="-28575"/>
              <a:ext cx="691632" cy="121192"/>
            </a:xfrm>
            <a:prstGeom prst="rect">
              <a:avLst/>
            </a:prstGeom>
          </p:spPr>
          <p:txBody>
            <a:bodyPr lIns="70505" tIns="70505" rIns="70505" bIns="70505" rtlCol="0" anchor="ctr"/>
            <a:lstStyle/>
            <a:p>
              <a:pPr algn="ctr">
                <a:lnSpc>
                  <a:spcPts val="2279"/>
                </a:lnSpc>
              </a:pPr>
              <a:r>
                <a:rPr lang="en-US" sz="1999" spc="27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Impact Assessment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3391848" y="8169318"/>
            <a:ext cx="3339694" cy="595795"/>
            <a:chOff x="0" y="0"/>
            <a:chExt cx="6109785" cy="110617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6111055" cy="1107440"/>
            </a:xfrm>
            <a:custGeom>
              <a:avLst/>
              <a:gdLst/>
              <a:ahLst/>
              <a:cxnLst/>
              <a:rect l="l" t="t" r="r" b="b"/>
              <a:pathLst>
                <a:path w="6111055" h="1107440">
                  <a:moveTo>
                    <a:pt x="610978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111055" y="1107440"/>
                  </a:lnTo>
                  <a:lnTo>
                    <a:pt x="6111055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13419959" y="8943752"/>
            <a:ext cx="3339694" cy="595795"/>
            <a:chOff x="0" y="0"/>
            <a:chExt cx="6109785" cy="110617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6111055" cy="1107440"/>
            </a:xfrm>
            <a:custGeom>
              <a:avLst/>
              <a:gdLst/>
              <a:ahLst/>
              <a:cxnLst/>
              <a:rect l="l" t="t" r="r" b="b"/>
              <a:pathLst>
                <a:path w="6111055" h="1107440">
                  <a:moveTo>
                    <a:pt x="610978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111055" y="1107440"/>
                  </a:lnTo>
                  <a:lnTo>
                    <a:pt x="6111055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64" name="Freeform 64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5" name="Freeform 65"/>
          <p:cNvSpPr/>
          <p:nvPr/>
        </p:nvSpPr>
        <p:spPr>
          <a:xfrm>
            <a:off x="2750024" y="2095206"/>
            <a:ext cx="1043637" cy="1043637"/>
          </a:xfrm>
          <a:custGeom>
            <a:avLst/>
            <a:gdLst/>
            <a:ahLst/>
            <a:cxnLst/>
            <a:rect l="l" t="t" r="r" b="b"/>
            <a:pathLst>
              <a:path w="1043637" h="1043637">
                <a:moveTo>
                  <a:pt x="0" y="0"/>
                </a:moveTo>
                <a:lnTo>
                  <a:pt x="1043637" y="0"/>
                </a:lnTo>
                <a:lnTo>
                  <a:pt x="1043637" y="1043637"/>
                </a:lnTo>
                <a:lnTo>
                  <a:pt x="0" y="1043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/>
          <p:cNvSpPr/>
          <p:nvPr/>
        </p:nvSpPr>
        <p:spPr>
          <a:xfrm>
            <a:off x="8146238" y="2056274"/>
            <a:ext cx="1254826" cy="1121500"/>
          </a:xfrm>
          <a:custGeom>
            <a:avLst/>
            <a:gdLst/>
            <a:ahLst/>
            <a:cxnLst/>
            <a:rect l="l" t="t" r="r" b="b"/>
            <a:pathLst>
              <a:path w="1254826" h="1121500">
                <a:moveTo>
                  <a:pt x="0" y="0"/>
                </a:moveTo>
                <a:lnTo>
                  <a:pt x="1254826" y="0"/>
                </a:lnTo>
                <a:lnTo>
                  <a:pt x="1254826" y="1121501"/>
                </a:lnTo>
                <a:lnTo>
                  <a:pt x="0" y="11215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67"/>
          <p:cNvSpPr/>
          <p:nvPr/>
        </p:nvSpPr>
        <p:spPr>
          <a:xfrm>
            <a:off x="14239709" y="2141925"/>
            <a:ext cx="836042" cy="836042"/>
          </a:xfrm>
          <a:custGeom>
            <a:avLst/>
            <a:gdLst/>
            <a:ahLst/>
            <a:cxnLst/>
            <a:rect l="l" t="t" r="r" b="b"/>
            <a:pathLst>
              <a:path w="836042" h="836042">
                <a:moveTo>
                  <a:pt x="0" y="0"/>
                </a:moveTo>
                <a:lnTo>
                  <a:pt x="836042" y="0"/>
                </a:lnTo>
                <a:lnTo>
                  <a:pt x="836042" y="836042"/>
                </a:lnTo>
                <a:lnTo>
                  <a:pt x="0" y="8360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2813079" y="6495177"/>
            <a:ext cx="635874" cy="705546"/>
          </a:xfrm>
          <a:custGeom>
            <a:avLst/>
            <a:gdLst/>
            <a:ahLst/>
            <a:cxnLst/>
            <a:rect l="l" t="t" r="r" b="b"/>
            <a:pathLst>
              <a:path w="635874" h="705546">
                <a:moveTo>
                  <a:pt x="0" y="0"/>
                </a:moveTo>
                <a:lnTo>
                  <a:pt x="635874" y="0"/>
                </a:lnTo>
                <a:lnTo>
                  <a:pt x="635874" y="705547"/>
                </a:lnTo>
                <a:lnTo>
                  <a:pt x="0" y="705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8367172" y="6624834"/>
            <a:ext cx="739413" cy="731095"/>
          </a:xfrm>
          <a:custGeom>
            <a:avLst/>
            <a:gdLst/>
            <a:ahLst/>
            <a:cxnLst/>
            <a:rect l="l" t="t" r="r" b="b"/>
            <a:pathLst>
              <a:path w="739413" h="731095">
                <a:moveTo>
                  <a:pt x="0" y="0"/>
                </a:moveTo>
                <a:lnTo>
                  <a:pt x="739413" y="0"/>
                </a:lnTo>
                <a:lnTo>
                  <a:pt x="739413" y="731095"/>
                </a:lnTo>
                <a:lnTo>
                  <a:pt x="0" y="7310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>
            <a:off x="14539017" y="6453652"/>
            <a:ext cx="910357" cy="788596"/>
          </a:xfrm>
          <a:custGeom>
            <a:avLst/>
            <a:gdLst/>
            <a:ahLst/>
            <a:cxnLst/>
            <a:rect l="l" t="t" r="r" b="b"/>
            <a:pathLst>
              <a:path w="910357" h="788596">
                <a:moveTo>
                  <a:pt x="0" y="0"/>
                </a:moveTo>
                <a:lnTo>
                  <a:pt x="910357" y="0"/>
                </a:lnTo>
                <a:lnTo>
                  <a:pt x="910357" y="788597"/>
                </a:lnTo>
                <a:lnTo>
                  <a:pt x="0" y="7885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71" name="TextBox 71"/>
          <p:cNvSpPr txBox="1"/>
          <p:nvPr/>
        </p:nvSpPr>
        <p:spPr>
          <a:xfrm>
            <a:off x="1908250" y="4211472"/>
            <a:ext cx="2669007" cy="309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3"/>
              </a:lnSpc>
            </a:pPr>
            <a:r>
              <a:rPr lang="en-US" sz="175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Continuous Data Collection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937339" y="5012834"/>
            <a:ext cx="2669007" cy="309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3"/>
              </a:lnSpc>
            </a:pPr>
            <a:r>
              <a:rPr lang="en-US" sz="175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Technology Integration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937339" y="5814196"/>
            <a:ext cx="2669007" cy="309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3"/>
              </a:lnSpc>
            </a:pPr>
            <a:r>
              <a:rPr lang="en-US" sz="175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Regular Monitoring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640261" y="4481123"/>
            <a:ext cx="2786004" cy="30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82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Engage Stakeholders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7670625" y="5317613"/>
            <a:ext cx="2786004" cy="30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82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Feedback Loops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3630604" y="4376494"/>
            <a:ext cx="2669007" cy="309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3"/>
              </a:lnSpc>
            </a:pPr>
            <a:r>
              <a:rPr lang="en-US" sz="175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Identify Risks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3659692" y="5177856"/>
            <a:ext cx="2669007" cy="309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3"/>
              </a:lnSpc>
            </a:pPr>
            <a:r>
              <a:rPr lang="en-US" sz="175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Mitigation Plans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2045634" y="8302348"/>
            <a:ext cx="2579321" cy="29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2"/>
              </a:lnSpc>
            </a:pPr>
            <a:r>
              <a:rPr lang="en-US" sz="1693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Regular Reports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2032653" y="9064336"/>
            <a:ext cx="2579321" cy="29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2"/>
              </a:lnSpc>
            </a:pPr>
            <a:r>
              <a:rPr lang="en-US" sz="1693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Transparent Communication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7665552" y="8476603"/>
            <a:ext cx="2579321" cy="29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2"/>
              </a:lnSpc>
            </a:pPr>
            <a:r>
              <a:rPr lang="en-US" sz="1693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Continuous Improvement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7693662" y="9251036"/>
            <a:ext cx="2579321" cy="29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2"/>
              </a:lnSpc>
            </a:pPr>
            <a:r>
              <a:rPr lang="en-US" sz="1693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Knowledge Sharing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3990369" y="8302348"/>
            <a:ext cx="2579321" cy="29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2"/>
              </a:lnSpc>
            </a:pPr>
            <a:r>
              <a:rPr lang="en-US" sz="1693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Long-Term Impact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018479" y="9076782"/>
            <a:ext cx="2579321" cy="29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2"/>
              </a:lnSpc>
            </a:pPr>
            <a:r>
              <a:rPr lang="en-US" sz="1693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Sustainability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5818" y="1081449"/>
            <a:ext cx="8339464" cy="49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2"/>
              </a:lnSpc>
            </a:pPr>
            <a:r>
              <a:rPr lang="en-US" sz="320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Impact of </a:t>
            </a:r>
            <a:r>
              <a:rPr lang="en-US" sz="3202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Carbon</a:t>
            </a:r>
            <a:r>
              <a:rPr lang="en-US" sz="320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Offsetting on Climate Change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268726" y="926983"/>
            <a:ext cx="2998922" cy="30502"/>
            <a:chOff x="0" y="0"/>
            <a:chExt cx="4994540" cy="50800"/>
          </a:xfrm>
        </p:grpSpPr>
        <p:sp>
          <p:nvSpPr>
            <p:cNvPr id="4" name="Freeform 4"/>
            <p:cNvSpPr/>
            <p:nvPr/>
          </p:nvSpPr>
          <p:spPr>
            <a:xfrm>
              <a:off x="25400" y="0"/>
              <a:ext cx="4943729" cy="50800"/>
            </a:xfrm>
            <a:custGeom>
              <a:avLst/>
              <a:gdLst/>
              <a:ahLst/>
              <a:cxnLst/>
              <a:rect l="l" t="t" r="r" b="b"/>
              <a:pathLst>
                <a:path w="4943729" h="50800">
                  <a:moveTo>
                    <a:pt x="0" y="0"/>
                  </a:moveTo>
                  <a:lnTo>
                    <a:pt x="4943729" y="0"/>
                  </a:lnTo>
                  <a:lnTo>
                    <a:pt x="494372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21B79">
                <a:alpha val="4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05818" y="881230"/>
            <a:ext cx="1291435" cy="91507"/>
            <a:chOff x="0" y="0"/>
            <a:chExt cx="2150815" cy="152400"/>
          </a:xfrm>
        </p:grpSpPr>
        <p:sp>
          <p:nvSpPr>
            <p:cNvPr id="6" name="Freeform 6"/>
            <p:cNvSpPr/>
            <p:nvPr/>
          </p:nvSpPr>
          <p:spPr>
            <a:xfrm>
              <a:off x="76200" y="0"/>
              <a:ext cx="1998472" cy="152400"/>
            </a:xfrm>
            <a:custGeom>
              <a:avLst/>
              <a:gdLst/>
              <a:ahLst/>
              <a:cxnLst/>
              <a:rect l="l" t="t" r="r" b="b"/>
              <a:pathLst>
                <a:path w="1998472" h="152400">
                  <a:moveTo>
                    <a:pt x="0" y="0"/>
                  </a:moveTo>
                  <a:lnTo>
                    <a:pt x="1998472" y="0"/>
                  </a:lnTo>
                  <a:lnTo>
                    <a:pt x="199847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21B79"/>
            </a:solidFill>
          </p:spPr>
        </p:sp>
      </p:grpSp>
      <p:sp>
        <p:nvSpPr>
          <p:cNvPr id="7" name="Freeform 7"/>
          <p:cNvSpPr/>
          <p:nvPr/>
        </p:nvSpPr>
        <p:spPr>
          <a:xfrm rot="-10800000">
            <a:off x="251220" y="267863"/>
            <a:ext cx="1372135" cy="1312105"/>
          </a:xfrm>
          <a:custGeom>
            <a:avLst/>
            <a:gdLst/>
            <a:ahLst/>
            <a:cxnLst/>
            <a:rect l="l" t="t" r="r" b="b"/>
            <a:pathLst>
              <a:path w="1372135" h="1312105">
                <a:moveTo>
                  <a:pt x="0" y="0"/>
                </a:moveTo>
                <a:lnTo>
                  <a:pt x="1372135" y="0"/>
                </a:lnTo>
                <a:lnTo>
                  <a:pt x="1372135" y="1312105"/>
                </a:lnTo>
                <a:lnTo>
                  <a:pt x="0" y="1312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508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15613" y="2685207"/>
            <a:ext cx="6563655" cy="1198169"/>
            <a:chOff x="0" y="0"/>
            <a:chExt cx="1754089" cy="3202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54089" cy="320202"/>
            </a:xfrm>
            <a:custGeom>
              <a:avLst/>
              <a:gdLst/>
              <a:ahLst/>
              <a:cxnLst/>
              <a:rect l="l" t="t" r="r" b="b"/>
              <a:pathLst>
                <a:path w="1754089" h="320202">
                  <a:moveTo>
                    <a:pt x="0" y="0"/>
                  </a:moveTo>
                  <a:lnTo>
                    <a:pt x="1754089" y="0"/>
                  </a:lnTo>
                  <a:lnTo>
                    <a:pt x="1754089" y="320202"/>
                  </a:lnTo>
                  <a:lnTo>
                    <a:pt x="0" y="320202"/>
                  </a:lnTo>
                  <a:close/>
                </a:path>
              </a:pathLst>
            </a:custGeom>
            <a:solidFill>
              <a:srgbClr val="82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754089" cy="396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54214" y="2261848"/>
            <a:ext cx="1624447" cy="2079292"/>
            <a:chOff x="0" y="0"/>
            <a:chExt cx="6350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6350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42662" y="2635826"/>
            <a:ext cx="1247550" cy="124755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365826" y="2648153"/>
            <a:ext cx="1001224" cy="106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82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89323" y="2804583"/>
            <a:ext cx="2881632" cy="90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76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Emission Reductions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715613" y="5131849"/>
            <a:ext cx="6563655" cy="1198169"/>
            <a:chOff x="0" y="0"/>
            <a:chExt cx="1754089" cy="32020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54089" cy="320202"/>
            </a:xfrm>
            <a:custGeom>
              <a:avLst/>
              <a:gdLst/>
              <a:ahLst/>
              <a:cxnLst/>
              <a:rect l="l" t="t" r="r" b="b"/>
              <a:pathLst>
                <a:path w="1754089" h="320202">
                  <a:moveTo>
                    <a:pt x="0" y="0"/>
                  </a:moveTo>
                  <a:lnTo>
                    <a:pt x="1754089" y="0"/>
                  </a:lnTo>
                  <a:lnTo>
                    <a:pt x="1754089" y="320202"/>
                  </a:lnTo>
                  <a:lnTo>
                    <a:pt x="0" y="320202"/>
                  </a:lnTo>
                  <a:close/>
                </a:path>
              </a:pathLst>
            </a:custGeom>
            <a:solidFill>
              <a:srgbClr val="82000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1754089" cy="396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054214" y="4708490"/>
            <a:ext cx="1624447" cy="2079292"/>
            <a:chOff x="0" y="0"/>
            <a:chExt cx="6350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76200"/>
              <a:ext cx="6350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242662" y="5082468"/>
            <a:ext cx="1247550" cy="124755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365826" y="5111998"/>
            <a:ext cx="1001224" cy="106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82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889323" y="5251225"/>
            <a:ext cx="2030473" cy="90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76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Achieving Net Zero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622731" y="7896942"/>
            <a:ext cx="6563655" cy="1198169"/>
            <a:chOff x="0" y="0"/>
            <a:chExt cx="1754089" cy="32020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754089" cy="320202"/>
            </a:xfrm>
            <a:custGeom>
              <a:avLst/>
              <a:gdLst/>
              <a:ahLst/>
              <a:cxnLst/>
              <a:rect l="l" t="t" r="r" b="b"/>
              <a:pathLst>
                <a:path w="1754089" h="320202">
                  <a:moveTo>
                    <a:pt x="0" y="0"/>
                  </a:moveTo>
                  <a:lnTo>
                    <a:pt x="1754089" y="0"/>
                  </a:lnTo>
                  <a:lnTo>
                    <a:pt x="1754089" y="320202"/>
                  </a:lnTo>
                  <a:lnTo>
                    <a:pt x="0" y="320202"/>
                  </a:lnTo>
                  <a:close/>
                </a:path>
              </a:pathLst>
            </a:custGeom>
            <a:solidFill>
              <a:srgbClr val="820000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1754089" cy="396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961332" y="7473583"/>
            <a:ext cx="1624447" cy="2079292"/>
            <a:chOff x="0" y="0"/>
            <a:chExt cx="6350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6350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149781" y="7847561"/>
            <a:ext cx="1247550" cy="1247550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2272944" y="7877091"/>
            <a:ext cx="1001224" cy="106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82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03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796441" y="8016318"/>
            <a:ext cx="2030473" cy="90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76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Global Contribution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9638164" y="2685207"/>
            <a:ext cx="6563655" cy="1198169"/>
            <a:chOff x="0" y="0"/>
            <a:chExt cx="1754089" cy="32020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754089" cy="320202"/>
            </a:xfrm>
            <a:custGeom>
              <a:avLst/>
              <a:gdLst/>
              <a:ahLst/>
              <a:cxnLst/>
              <a:rect l="l" t="t" r="r" b="b"/>
              <a:pathLst>
                <a:path w="1754089" h="320202">
                  <a:moveTo>
                    <a:pt x="0" y="0"/>
                  </a:moveTo>
                  <a:lnTo>
                    <a:pt x="1754089" y="0"/>
                  </a:lnTo>
                  <a:lnTo>
                    <a:pt x="1754089" y="320202"/>
                  </a:lnTo>
                  <a:lnTo>
                    <a:pt x="0" y="320202"/>
                  </a:lnTo>
                  <a:close/>
                </a:path>
              </a:pathLst>
            </a:custGeom>
            <a:solidFill>
              <a:srgbClr val="820000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76200"/>
              <a:ext cx="1754089" cy="396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9976764" y="2261848"/>
            <a:ext cx="1624447" cy="2079292"/>
            <a:chOff x="0" y="0"/>
            <a:chExt cx="6350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76200"/>
              <a:ext cx="6350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0165213" y="2635826"/>
            <a:ext cx="1247550" cy="1247550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0288376" y="2648153"/>
            <a:ext cx="1001224" cy="106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82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04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811873" y="2804583"/>
            <a:ext cx="1769932" cy="90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76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Carbon Tax 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9638164" y="5131849"/>
            <a:ext cx="6563655" cy="1198169"/>
            <a:chOff x="0" y="0"/>
            <a:chExt cx="1754089" cy="320202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754089" cy="320202"/>
            </a:xfrm>
            <a:custGeom>
              <a:avLst/>
              <a:gdLst/>
              <a:ahLst/>
              <a:cxnLst/>
              <a:rect l="l" t="t" r="r" b="b"/>
              <a:pathLst>
                <a:path w="1754089" h="320202">
                  <a:moveTo>
                    <a:pt x="0" y="0"/>
                  </a:moveTo>
                  <a:lnTo>
                    <a:pt x="1754089" y="0"/>
                  </a:lnTo>
                  <a:lnTo>
                    <a:pt x="1754089" y="320202"/>
                  </a:lnTo>
                  <a:lnTo>
                    <a:pt x="0" y="320202"/>
                  </a:lnTo>
                  <a:close/>
                </a:path>
              </a:pathLst>
            </a:custGeom>
            <a:solidFill>
              <a:srgbClr val="820000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76200"/>
              <a:ext cx="1754089" cy="396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9976764" y="4708490"/>
            <a:ext cx="1624447" cy="2079292"/>
            <a:chOff x="0" y="0"/>
            <a:chExt cx="6350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76200"/>
              <a:ext cx="6350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0165213" y="5082468"/>
            <a:ext cx="1247550" cy="1247550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0288376" y="5111998"/>
            <a:ext cx="1001224" cy="106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82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05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1811873" y="5251225"/>
            <a:ext cx="2030473" cy="90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76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Financial Impact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9545282" y="7896942"/>
            <a:ext cx="6563655" cy="1198169"/>
            <a:chOff x="0" y="0"/>
            <a:chExt cx="1754089" cy="320202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754089" cy="320202"/>
            </a:xfrm>
            <a:custGeom>
              <a:avLst/>
              <a:gdLst/>
              <a:ahLst/>
              <a:cxnLst/>
              <a:rect l="l" t="t" r="r" b="b"/>
              <a:pathLst>
                <a:path w="1754089" h="320202">
                  <a:moveTo>
                    <a:pt x="0" y="0"/>
                  </a:moveTo>
                  <a:lnTo>
                    <a:pt x="1754089" y="0"/>
                  </a:lnTo>
                  <a:lnTo>
                    <a:pt x="1754089" y="320202"/>
                  </a:lnTo>
                  <a:lnTo>
                    <a:pt x="0" y="320202"/>
                  </a:lnTo>
                  <a:close/>
                </a:path>
              </a:pathLst>
            </a:custGeom>
            <a:solidFill>
              <a:srgbClr val="820000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76200"/>
              <a:ext cx="1754089" cy="396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9883883" y="7473583"/>
            <a:ext cx="1624447" cy="2079292"/>
            <a:chOff x="0" y="0"/>
            <a:chExt cx="6350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76200"/>
              <a:ext cx="6350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0072331" y="7847561"/>
            <a:ext cx="1247550" cy="1247550"/>
            <a:chOff x="0" y="0"/>
            <a:chExt cx="812800" cy="8128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10195495" y="7877091"/>
            <a:ext cx="1001224" cy="106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82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06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1718992" y="8016318"/>
            <a:ext cx="3725628" cy="90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76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Sustainable project Funding Opportunity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5362" y="2234556"/>
            <a:ext cx="2553612" cy="1702388"/>
            <a:chOff x="0" y="0"/>
            <a:chExt cx="804992" cy="5366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4992" cy="536655"/>
            </a:xfrm>
            <a:custGeom>
              <a:avLst/>
              <a:gdLst/>
              <a:ahLst/>
              <a:cxnLst/>
              <a:rect l="l" t="t" r="r" b="b"/>
              <a:pathLst>
                <a:path w="804992" h="536655">
                  <a:moveTo>
                    <a:pt x="0" y="0"/>
                  </a:moveTo>
                  <a:lnTo>
                    <a:pt x="601792" y="0"/>
                  </a:lnTo>
                  <a:lnTo>
                    <a:pt x="804992" y="268328"/>
                  </a:lnTo>
                  <a:lnTo>
                    <a:pt x="601792" y="536655"/>
                  </a:lnTo>
                  <a:lnTo>
                    <a:pt x="0" y="536655"/>
                  </a:lnTo>
                  <a:lnTo>
                    <a:pt x="203200" y="268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7800" y="-76200"/>
              <a:ext cx="550992" cy="61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465533" y="2237455"/>
            <a:ext cx="2553612" cy="1702388"/>
            <a:chOff x="0" y="0"/>
            <a:chExt cx="804992" cy="5366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4992" cy="536655"/>
            </a:xfrm>
            <a:custGeom>
              <a:avLst/>
              <a:gdLst/>
              <a:ahLst/>
              <a:cxnLst/>
              <a:rect l="l" t="t" r="r" b="b"/>
              <a:pathLst>
                <a:path w="804992" h="536655">
                  <a:moveTo>
                    <a:pt x="0" y="0"/>
                  </a:moveTo>
                  <a:lnTo>
                    <a:pt x="601792" y="0"/>
                  </a:lnTo>
                  <a:lnTo>
                    <a:pt x="804992" y="268328"/>
                  </a:lnTo>
                  <a:lnTo>
                    <a:pt x="601792" y="536655"/>
                  </a:lnTo>
                  <a:lnTo>
                    <a:pt x="0" y="536655"/>
                  </a:lnTo>
                  <a:lnTo>
                    <a:pt x="203200" y="268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-76200"/>
              <a:ext cx="550992" cy="61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537601" y="2234556"/>
            <a:ext cx="2553612" cy="1702388"/>
            <a:chOff x="0" y="0"/>
            <a:chExt cx="804992" cy="5366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4992" cy="536655"/>
            </a:xfrm>
            <a:custGeom>
              <a:avLst/>
              <a:gdLst/>
              <a:ahLst/>
              <a:cxnLst/>
              <a:rect l="l" t="t" r="r" b="b"/>
              <a:pathLst>
                <a:path w="804992" h="536655">
                  <a:moveTo>
                    <a:pt x="0" y="0"/>
                  </a:moveTo>
                  <a:lnTo>
                    <a:pt x="601792" y="0"/>
                  </a:lnTo>
                  <a:lnTo>
                    <a:pt x="804992" y="268328"/>
                  </a:lnTo>
                  <a:lnTo>
                    <a:pt x="601792" y="536655"/>
                  </a:lnTo>
                  <a:lnTo>
                    <a:pt x="0" y="536655"/>
                  </a:lnTo>
                  <a:lnTo>
                    <a:pt x="203200" y="268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77800" y="-76200"/>
              <a:ext cx="550992" cy="61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64908" y="2233834"/>
            <a:ext cx="2553612" cy="1702388"/>
            <a:chOff x="0" y="0"/>
            <a:chExt cx="804992" cy="5366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04992" cy="536655"/>
            </a:xfrm>
            <a:custGeom>
              <a:avLst/>
              <a:gdLst/>
              <a:ahLst/>
              <a:cxnLst/>
              <a:rect l="l" t="t" r="r" b="b"/>
              <a:pathLst>
                <a:path w="804992" h="536655">
                  <a:moveTo>
                    <a:pt x="0" y="0"/>
                  </a:moveTo>
                  <a:lnTo>
                    <a:pt x="601792" y="0"/>
                  </a:lnTo>
                  <a:lnTo>
                    <a:pt x="804992" y="268328"/>
                  </a:lnTo>
                  <a:lnTo>
                    <a:pt x="601792" y="536655"/>
                  </a:lnTo>
                  <a:lnTo>
                    <a:pt x="0" y="536655"/>
                  </a:lnTo>
                  <a:lnTo>
                    <a:pt x="203200" y="268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77800" y="-76200"/>
              <a:ext cx="550992" cy="61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156233" y="2230935"/>
            <a:ext cx="2553612" cy="1702388"/>
            <a:chOff x="0" y="0"/>
            <a:chExt cx="804992" cy="53665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04992" cy="536655"/>
            </a:xfrm>
            <a:custGeom>
              <a:avLst/>
              <a:gdLst/>
              <a:ahLst/>
              <a:cxnLst/>
              <a:rect l="l" t="t" r="r" b="b"/>
              <a:pathLst>
                <a:path w="804992" h="536655">
                  <a:moveTo>
                    <a:pt x="0" y="0"/>
                  </a:moveTo>
                  <a:lnTo>
                    <a:pt x="601792" y="0"/>
                  </a:lnTo>
                  <a:lnTo>
                    <a:pt x="804992" y="268328"/>
                  </a:lnTo>
                  <a:lnTo>
                    <a:pt x="601792" y="536655"/>
                  </a:lnTo>
                  <a:lnTo>
                    <a:pt x="0" y="536655"/>
                  </a:lnTo>
                  <a:lnTo>
                    <a:pt x="203200" y="268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77800" y="-76200"/>
              <a:ext cx="550992" cy="61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840593" y="2210831"/>
            <a:ext cx="2553612" cy="1702388"/>
            <a:chOff x="0" y="0"/>
            <a:chExt cx="804992" cy="53665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04992" cy="536655"/>
            </a:xfrm>
            <a:custGeom>
              <a:avLst/>
              <a:gdLst/>
              <a:ahLst/>
              <a:cxnLst/>
              <a:rect l="l" t="t" r="r" b="b"/>
              <a:pathLst>
                <a:path w="804992" h="536655">
                  <a:moveTo>
                    <a:pt x="0" y="0"/>
                  </a:moveTo>
                  <a:lnTo>
                    <a:pt x="601792" y="0"/>
                  </a:lnTo>
                  <a:lnTo>
                    <a:pt x="804992" y="268328"/>
                  </a:lnTo>
                  <a:lnTo>
                    <a:pt x="601792" y="536655"/>
                  </a:lnTo>
                  <a:lnTo>
                    <a:pt x="0" y="536655"/>
                  </a:lnTo>
                  <a:lnTo>
                    <a:pt x="203200" y="268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77800" y="-76200"/>
              <a:ext cx="550992" cy="61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8496643">
            <a:off x="12408793" y="6119648"/>
            <a:ext cx="2553612" cy="1702388"/>
            <a:chOff x="0" y="0"/>
            <a:chExt cx="804992" cy="53665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04992" cy="536655"/>
            </a:xfrm>
            <a:custGeom>
              <a:avLst/>
              <a:gdLst/>
              <a:ahLst/>
              <a:cxnLst/>
              <a:rect l="l" t="t" r="r" b="b"/>
              <a:pathLst>
                <a:path w="804992" h="536655">
                  <a:moveTo>
                    <a:pt x="0" y="0"/>
                  </a:moveTo>
                  <a:lnTo>
                    <a:pt x="601792" y="0"/>
                  </a:lnTo>
                  <a:lnTo>
                    <a:pt x="804992" y="268328"/>
                  </a:lnTo>
                  <a:lnTo>
                    <a:pt x="601792" y="536655"/>
                  </a:lnTo>
                  <a:lnTo>
                    <a:pt x="0" y="536655"/>
                  </a:lnTo>
                  <a:lnTo>
                    <a:pt x="203200" y="268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77800" y="-76200"/>
              <a:ext cx="550992" cy="61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9043172" y="6215210"/>
            <a:ext cx="2553612" cy="1702388"/>
            <a:chOff x="0" y="0"/>
            <a:chExt cx="804992" cy="53665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04992" cy="536655"/>
            </a:xfrm>
            <a:custGeom>
              <a:avLst/>
              <a:gdLst/>
              <a:ahLst/>
              <a:cxnLst/>
              <a:rect l="l" t="t" r="r" b="b"/>
              <a:pathLst>
                <a:path w="804992" h="536655">
                  <a:moveTo>
                    <a:pt x="0" y="0"/>
                  </a:moveTo>
                  <a:lnTo>
                    <a:pt x="601792" y="0"/>
                  </a:lnTo>
                  <a:lnTo>
                    <a:pt x="804992" y="268328"/>
                  </a:lnTo>
                  <a:lnTo>
                    <a:pt x="601792" y="536655"/>
                  </a:lnTo>
                  <a:lnTo>
                    <a:pt x="0" y="536655"/>
                  </a:lnTo>
                  <a:lnTo>
                    <a:pt x="203200" y="268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77800" y="-76200"/>
              <a:ext cx="550992" cy="61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10800000">
            <a:off x="6141127" y="6167429"/>
            <a:ext cx="2553612" cy="1702388"/>
            <a:chOff x="0" y="0"/>
            <a:chExt cx="804992" cy="53665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04992" cy="536655"/>
            </a:xfrm>
            <a:custGeom>
              <a:avLst/>
              <a:gdLst/>
              <a:ahLst/>
              <a:cxnLst/>
              <a:rect l="l" t="t" r="r" b="b"/>
              <a:pathLst>
                <a:path w="804992" h="536655">
                  <a:moveTo>
                    <a:pt x="0" y="0"/>
                  </a:moveTo>
                  <a:lnTo>
                    <a:pt x="601792" y="0"/>
                  </a:lnTo>
                  <a:lnTo>
                    <a:pt x="804992" y="268328"/>
                  </a:lnTo>
                  <a:lnTo>
                    <a:pt x="601792" y="536655"/>
                  </a:lnTo>
                  <a:lnTo>
                    <a:pt x="0" y="536655"/>
                  </a:lnTo>
                  <a:lnTo>
                    <a:pt x="203200" y="268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77800" y="-76200"/>
              <a:ext cx="550992" cy="61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10800000">
            <a:off x="3239082" y="6119648"/>
            <a:ext cx="2553612" cy="1702388"/>
            <a:chOff x="0" y="0"/>
            <a:chExt cx="804992" cy="53665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04992" cy="536655"/>
            </a:xfrm>
            <a:custGeom>
              <a:avLst/>
              <a:gdLst/>
              <a:ahLst/>
              <a:cxnLst/>
              <a:rect l="l" t="t" r="r" b="b"/>
              <a:pathLst>
                <a:path w="804992" h="536655">
                  <a:moveTo>
                    <a:pt x="0" y="0"/>
                  </a:moveTo>
                  <a:lnTo>
                    <a:pt x="601792" y="0"/>
                  </a:lnTo>
                  <a:lnTo>
                    <a:pt x="804992" y="268328"/>
                  </a:lnTo>
                  <a:lnTo>
                    <a:pt x="601792" y="536655"/>
                  </a:lnTo>
                  <a:lnTo>
                    <a:pt x="0" y="536655"/>
                  </a:lnTo>
                  <a:lnTo>
                    <a:pt x="203200" y="268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77800" y="-76200"/>
              <a:ext cx="550992" cy="61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299056" y="2520744"/>
            <a:ext cx="1098896" cy="1135810"/>
          </a:xfrm>
          <a:custGeom>
            <a:avLst/>
            <a:gdLst/>
            <a:ahLst/>
            <a:cxnLst/>
            <a:rect l="l" t="t" r="r" b="b"/>
            <a:pathLst>
              <a:path w="1098896" h="1135810">
                <a:moveTo>
                  <a:pt x="0" y="0"/>
                </a:moveTo>
                <a:lnTo>
                  <a:pt x="1098896" y="0"/>
                </a:lnTo>
                <a:lnTo>
                  <a:pt x="1098896" y="1135810"/>
                </a:lnTo>
                <a:lnTo>
                  <a:pt x="0" y="113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545362" y="4168443"/>
            <a:ext cx="2553612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User registers on GreenBlox platform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239082" y="4168443"/>
            <a:ext cx="3006515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Hashed identifier recorded on blockchain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156233" y="8581335"/>
            <a:ext cx="2916132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User purchases carbon credits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311150" y="4168443"/>
            <a:ext cx="3006515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User browses available carbon offset projects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35509" y="4168443"/>
            <a:ext cx="2254447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Selects a project to support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963835" y="4168443"/>
            <a:ext cx="2254447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Project details uploaded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284956" y="4168443"/>
            <a:ext cx="3453948" cy="128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Smart contracts validate and monitor project compliance with third party and AI model integration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185030" y="8581335"/>
            <a:ext cx="2542502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 Transaction details recorded on blockchain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442503" y="8581335"/>
            <a:ext cx="2542502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Continuous monitoring of projects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598625" y="8581335"/>
            <a:ext cx="2542502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Automated updates via smart contracts</a:t>
            </a:r>
          </a:p>
        </p:txBody>
      </p:sp>
      <p:sp>
        <p:nvSpPr>
          <p:cNvPr id="43" name="Freeform 43"/>
          <p:cNvSpPr/>
          <p:nvPr/>
        </p:nvSpPr>
        <p:spPr>
          <a:xfrm>
            <a:off x="4192891" y="2550678"/>
            <a:ext cx="1098896" cy="1135810"/>
          </a:xfrm>
          <a:custGeom>
            <a:avLst/>
            <a:gdLst/>
            <a:ahLst/>
            <a:cxnLst/>
            <a:rect l="l" t="t" r="r" b="b"/>
            <a:pathLst>
              <a:path w="1098896" h="1135810">
                <a:moveTo>
                  <a:pt x="0" y="0"/>
                </a:moveTo>
                <a:lnTo>
                  <a:pt x="1098896" y="0"/>
                </a:lnTo>
                <a:lnTo>
                  <a:pt x="1098896" y="1135809"/>
                </a:lnTo>
                <a:lnTo>
                  <a:pt x="0" y="1135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7294462" y="2494120"/>
            <a:ext cx="1098896" cy="1135810"/>
          </a:xfrm>
          <a:custGeom>
            <a:avLst/>
            <a:gdLst/>
            <a:ahLst/>
            <a:cxnLst/>
            <a:rect l="l" t="t" r="r" b="b"/>
            <a:pathLst>
              <a:path w="1098896" h="1135810">
                <a:moveTo>
                  <a:pt x="0" y="0"/>
                </a:moveTo>
                <a:lnTo>
                  <a:pt x="1098896" y="0"/>
                </a:lnTo>
                <a:lnTo>
                  <a:pt x="1098896" y="1135810"/>
                </a:lnTo>
                <a:lnTo>
                  <a:pt x="0" y="113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0074275" y="2437294"/>
            <a:ext cx="1098896" cy="1135810"/>
          </a:xfrm>
          <a:custGeom>
            <a:avLst/>
            <a:gdLst/>
            <a:ahLst/>
            <a:cxnLst/>
            <a:rect l="l" t="t" r="r" b="b"/>
            <a:pathLst>
              <a:path w="1098896" h="1135810">
                <a:moveTo>
                  <a:pt x="0" y="0"/>
                </a:moveTo>
                <a:lnTo>
                  <a:pt x="1098896" y="0"/>
                </a:lnTo>
                <a:lnTo>
                  <a:pt x="1098896" y="1135810"/>
                </a:lnTo>
                <a:lnTo>
                  <a:pt x="0" y="113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2899595" y="2437294"/>
            <a:ext cx="1098896" cy="1135810"/>
          </a:xfrm>
          <a:custGeom>
            <a:avLst/>
            <a:gdLst/>
            <a:ahLst/>
            <a:cxnLst/>
            <a:rect l="l" t="t" r="r" b="b"/>
            <a:pathLst>
              <a:path w="1098896" h="1135810">
                <a:moveTo>
                  <a:pt x="0" y="0"/>
                </a:moveTo>
                <a:lnTo>
                  <a:pt x="1098896" y="0"/>
                </a:lnTo>
                <a:lnTo>
                  <a:pt x="1098896" y="1135810"/>
                </a:lnTo>
                <a:lnTo>
                  <a:pt x="0" y="113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5681395" y="2494120"/>
            <a:ext cx="1098896" cy="1135810"/>
          </a:xfrm>
          <a:custGeom>
            <a:avLst/>
            <a:gdLst/>
            <a:ahLst/>
            <a:cxnLst/>
            <a:rect l="l" t="t" r="r" b="b"/>
            <a:pathLst>
              <a:path w="1098896" h="1135810">
                <a:moveTo>
                  <a:pt x="0" y="0"/>
                </a:moveTo>
                <a:lnTo>
                  <a:pt x="1098896" y="0"/>
                </a:lnTo>
                <a:lnTo>
                  <a:pt x="1098896" y="1135810"/>
                </a:lnTo>
                <a:lnTo>
                  <a:pt x="0" y="113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 rot="-2911558">
            <a:off x="13064851" y="6450719"/>
            <a:ext cx="1098896" cy="1135810"/>
          </a:xfrm>
          <a:custGeom>
            <a:avLst/>
            <a:gdLst/>
            <a:ahLst/>
            <a:cxnLst/>
            <a:rect l="l" t="t" r="r" b="b"/>
            <a:pathLst>
              <a:path w="1098896" h="1135810">
                <a:moveTo>
                  <a:pt x="0" y="0"/>
                </a:moveTo>
                <a:lnTo>
                  <a:pt x="1098896" y="0"/>
                </a:lnTo>
                <a:lnTo>
                  <a:pt x="1098896" y="1135809"/>
                </a:lnTo>
                <a:lnTo>
                  <a:pt x="0" y="1135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9684268" y="6450719"/>
            <a:ext cx="1098896" cy="1135810"/>
          </a:xfrm>
          <a:custGeom>
            <a:avLst/>
            <a:gdLst/>
            <a:ahLst/>
            <a:cxnLst/>
            <a:rect l="l" t="t" r="r" b="b"/>
            <a:pathLst>
              <a:path w="1098896" h="1135810">
                <a:moveTo>
                  <a:pt x="0" y="0"/>
                </a:moveTo>
                <a:lnTo>
                  <a:pt x="1098896" y="0"/>
                </a:lnTo>
                <a:lnTo>
                  <a:pt x="1098896" y="1135809"/>
                </a:lnTo>
                <a:lnTo>
                  <a:pt x="0" y="1135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6745014" y="6450719"/>
            <a:ext cx="1098896" cy="1135810"/>
          </a:xfrm>
          <a:custGeom>
            <a:avLst/>
            <a:gdLst/>
            <a:ahLst/>
            <a:cxnLst/>
            <a:rect l="l" t="t" r="r" b="b"/>
            <a:pathLst>
              <a:path w="1098896" h="1135810">
                <a:moveTo>
                  <a:pt x="0" y="0"/>
                </a:moveTo>
                <a:lnTo>
                  <a:pt x="1098896" y="0"/>
                </a:lnTo>
                <a:lnTo>
                  <a:pt x="1098896" y="1135809"/>
                </a:lnTo>
                <a:lnTo>
                  <a:pt x="0" y="1135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3805760" y="6450719"/>
            <a:ext cx="1098896" cy="1135810"/>
          </a:xfrm>
          <a:custGeom>
            <a:avLst/>
            <a:gdLst/>
            <a:ahLst/>
            <a:cxnLst/>
            <a:rect l="l" t="t" r="r" b="b"/>
            <a:pathLst>
              <a:path w="1098896" h="1135810">
                <a:moveTo>
                  <a:pt x="0" y="0"/>
                </a:moveTo>
                <a:lnTo>
                  <a:pt x="1098896" y="0"/>
                </a:lnTo>
                <a:lnTo>
                  <a:pt x="1098896" y="1135809"/>
                </a:lnTo>
                <a:lnTo>
                  <a:pt x="0" y="1135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2" name="TextBox 52"/>
          <p:cNvSpPr txBox="1"/>
          <p:nvPr/>
        </p:nvSpPr>
        <p:spPr>
          <a:xfrm>
            <a:off x="1146628" y="1004504"/>
            <a:ext cx="7548111" cy="49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2"/>
              </a:lnSpc>
            </a:pPr>
            <a:r>
              <a:rPr lang="en-US" sz="320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</a:t>
            </a:r>
            <a:r>
              <a:rPr lang="en-US" sz="3202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Blockchain</a:t>
            </a:r>
            <a:r>
              <a:rPr lang="en-US" sz="320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-Based </a:t>
            </a:r>
            <a:r>
              <a:rPr lang="en-US" sz="3202">
                <a:solidFill>
                  <a:srgbClr val="07BD6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GreenBlox</a:t>
            </a:r>
            <a:r>
              <a:rPr lang="en-US" sz="320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Works 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2209536" y="850039"/>
            <a:ext cx="2998922" cy="30502"/>
            <a:chOff x="0" y="0"/>
            <a:chExt cx="4994540" cy="50800"/>
          </a:xfrm>
        </p:grpSpPr>
        <p:sp>
          <p:nvSpPr>
            <p:cNvPr id="54" name="Freeform 54"/>
            <p:cNvSpPr/>
            <p:nvPr/>
          </p:nvSpPr>
          <p:spPr>
            <a:xfrm>
              <a:off x="25400" y="0"/>
              <a:ext cx="4943729" cy="50800"/>
            </a:xfrm>
            <a:custGeom>
              <a:avLst/>
              <a:gdLst/>
              <a:ahLst/>
              <a:cxnLst/>
              <a:rect l="l" t="t" r="r" b="b"/>
              <a:pathLst>
                <a:path w="4943729" h="50800">
                  <a:moveTo>
                    <a:pt x="0" y="0"/>
                  </a:moveTo>
                  <a:lnTo>
                    <a:pt x="4943729" y="0"/>
                  </a:lnTo>
                  <a:lnTo>
                    <a:pt x="494372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21B79">
                <a:alpha val="49804"/>
              </a:srgbClr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1146628" y="804285"/>
            <a:ext cx="1291435" cy="91507"/>
            <a:chOff x="0" y="0"/>
            <a:chExt cx="2150815" cy="152400"/>
          </a:xfrm>
        </p:grpSpPr>
        <p:sp>
          <p:nvSpPr>
            <p:cNvPr id="56" name="Freeform 56"/>
            <p:cNvSpPr/>
            <p:nvPr/>
          </p:nvSpPr>
          <p:spPr>
            <a:xfrm>
              <a:off x="76200" y="0"/>
              <a:ext cx="1998472" cy="152400"/>
            </a:xfrm>
            <a:custGeom>
              <a:avLst/>
              <a:gdLst/>
              <a:ahLst/>
              <a:cxnLst/>
              <a:rect l="l" t="t" r="r" b="b"/>
              <a:pathLst>
                <a:path w="1998472" h="152400">
                  <a:moveTo>
                    <a:pt x="0" y="0"/>
                  </a:moveTo>
                  <a:lnTo>
                    <a:pt x="1998472" y="0"/>
                  </a:lnTo>
                  <a:lnTo>
                    <a:pt x="199847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21B79"/>
            </a:solidFill>
          </p:spPr>
        </p:sp>
      </p:grpSp>
      <p:sp>
        <p:nvSpPr>
          <p:cNvPr id="57" name="Freeform 57"/>
          <p:cNvSpPr/>
          <p:nvPr/>
        </p:nvSpPr>
        <p:spPr>
          <a:xfrm rot="-10800000">
            <a:off x="192029" y="190918"/>
            <a:ext cx="1372135" cy="1312105"/>
          </a:xfrm>
          <a:custGeom>
            <a:avLst/>
            <a:gdLst/>
            <a:ahLst/>
            <a:cxnLst/>
            <a:rect l="l" t="t" r="r" b="b"/>
            <a:pathLst>
              <a:path w="1372135" h="1312105">
                <a:moveTo>
                  <a:pt x="0" y="0"/>
                </a:moveTo>
                <a:lnTo>
                  <a:pt x="1372135" y="0"/>
                </a:lnTo>
                <a:lnTo>
                  <a:pt x="1372135" y="1312105"/>
                </a:lnTo>
                <a:lnTo>
                  <a:pt x="0" y="1312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508"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5818" y="1081449"/>
            <a:ext cx="2336483" cy="49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2"/>
              </a:lnSpc>
            </a:pPr>
            <a:r>
              <a:rPr lang="en-US" sz="320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Architecture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268726" y="926983"/>
            <a:ext cx="2998922" cy="30502"/>
            <a:chOff x="0" y="0"/>
            <a:chExt cx="4994540" cy="50800"/>
          </a:xfrm>
        </p:grpSpPr>
        <p:sp>
          <p:nvSpPr>
            <p:cNvPr id="4" name="Freeform 4"/>
            <p:cNvSpPr/>
            <p:nvPr/>
          </p:nvSpPr>
          <p:spPr>
            <a:xfrm>
              <a:off x="25400" y="0"/>
              <a:ext cx="4943729" cy="50800"/>
            </a:xfrm>
            <a:custGeom>
              <a:avLst/>
              <a:gdLst/>
              <a:ahLst/>
              <a:cxnLst/>
              <a:rect l="l" t="t" r="r" b="b"/>
              <a:pathLst>
                <a:path w="4943729" h="50800">
                  <a:moveTo>
                    <a:pt x="0" y="0"/>
                  </a:moveTo>
                  <a:lnTo>
                    <a:pt x="4943729" y="0"/>
                  </a:lnTo>
                  <a:lnTo>
                    <a:pt x="494372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21B79">
                <a:alpha val="4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05818" y="881230"/>
            <a:ext cx="1291435" cy="91507"/>
            <a:chOff x="0" y="0"/>
            <a:chExt cx="2150815" cy="152400"/>
          </a:xfrm>
        </p:grpSpPr>
        <p:sp>
          <p:nvSpPr>
            <p:cNvPr id="6" name="Freeform 6"/>
            <p:cNvSpPr/>
            <p:nvPr/>
          </p:nvSpPr>
          <p:spPr>
            <a:xfrm>
              <a:off x="76200" y="0"/>
              <a:ext cx="1998472" cy="152400"/>
            </a:xfrm>
            <a:custGeom>
              <a:avLst/>
              <a:gdLst/>
              <a:ahLst/>
              <a:cxnLst/>
              <a:rect l="l" t="t" r="r" b="b"/>
              <a:pathLst>
                <a:path w="1998472" h="152400">
                  <a:moveTo>
                    <a:pt x="0" y="0"/>
                  </a:moveTo>
                  <a:lnTo>
                    <a:pt x="1998472" y="0"/>
                  </a:lnTo>
                  <a:lnTo>
                    <a:pt x="199847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21B79"/>
            </a:solidFill>
          </p:spPr>
        </p:sp>
      </p:grpSp>
      <p:sp>
        <p:nvSpPr>
          <p:cNvPr id="7" name="Freeform 7"/>
          <p:cNvSpPr/>
          <p:nvPr/>
        </p:nvSpPr>
        <p:spPr>
          <a:xfrm rot="-10800000">
            <a:off x="251220" y="267863"/>
            <a:ext cx="1372135" cy="1312105"/>
          </a:xfrm>
          <a:custGeom>
            <a:avLst/>
            <a:gdLst/>
            <a:ahLst/>
            <a:cxnLst/>
            <a:rect l="l" t="t" r="r" b="b"/>
            <a:pathLst>
              <a:path w="1372135" h="1312105">
                <a:moveTo>
                  <a:pt x="0" y="0"/>
                </a:moveTo>
                <a:lnTo>
                  <a:pt x="1372135" y="0"/>
                </a:lnTo>
                <a:lnTo>
                  <a:pt x="1372135" y="1312105"/>
                </a:lnTo>
                <a:lnTo>
                  <a:pt x="0" y="1312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508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795002" y="1610227"/>
            <a:ext cx="4697996" cy="606320"/>
            <a:chOff x="0" y="0"/>
            <a:chExt cx="6263995" cy="80842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6263995" cy="808427"/>
              <a:chOff x="0" y="0"/>
              <a:chExt cx="389619" cy="5028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89619" cy="50284"/>
              </a:xfrm>
              <a:custGeom>
                <a:avLst/>
                <a:gdLst/>
                <a:ahLst/>
                <a:cxnLst/>
                <a:rect l="l" t="t" r="r" b="b"/>
                <a:pathLst>
                  <a:path w="389619" h="50284">
                    <a:moveTo>
                      <a:pt x="0" y="0"/>
                    </a:moveTo>
                    <a:lnTo>
                      <a:pt x="389619" y="0"/>
                    </a:lnTo>
                    <a:lnTo>
                      <a:pt x="389619" y="50284"/>
                    </a:lnTo>
                    <a:lnTo>
                      <a:pt x="0" y="50284"/>
                    </a:lnTo>
                    <a:close/>
                  </a:path>
                </a:pathLst>
              </a:custGeom>
              <a:solidFill>
                <a:srgbClr val="A40E0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389619" cy="788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67817"/>
              <a:ext cx="6263995" cy="740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FFFBFB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Blockchain Platform Choice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2447" y="2626122"/>
            <a:ext cx="6510104" cy="1881025"/>
            <a:chOff x="0" y="0"/>
            <a:chExt cx="1946456" cy="5624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46456" cy="562408"/>
            </a:xfrm>
            <a:custGeom>
              <a:avLst/>
              <a:gdLst/>
              <a:ahLst/>
              <a:cxnLst/>
              <a:rect l="l" t="t" r="r" b="b"/>
              <a:pathLst>
                <a:path w="1946456" h="562408">
                  <a:moveTo>
                    <a:pt x="0" y="0"/>
                  </a:moveTo>
                  <a:lnTo>
                    <a:pt x="1946456" y="0"/>
                  </a:lnTo>
                  <a:lnTo>
                    <a:pt x="1946456" y="562408"/>
                  </a:lnTo>
                  <a:lnTo>
                    <a:pt x="0" y="562408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946456" cy="600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22924" y="2769072"/>
            <a:ext cx="982218" cy="668626"/>
            <a:chOff x="0" y="0"/>
            <a:chExt cx="104768" cy="713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4768" cy="71319"/>
            </a:xfrm>
            <a:custGeom>
              <a:avLst/>
              <a:gdLst/>
              <a:ahLst/>
              <a:cxnLst/>
              <a:rect l="l" t="t" r="r" b="b"/>
              <a:pathLst>
                <a:path w="104768" h="71319">
                  <a:moveTo>
                    <a:pt x="0" y="0"/>
                  </a:moveTo>
                  <a:lnTo>
                    <a:pt x="104768" y="0"/>
                  </a:lnTo>
                  <a:lnTo>
                    <a:pt x="104768" y="71319"/>
                  </a:lnTo>
                  <a:lnTo>
                    <a:pt x="0" y="713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04768" cy="9989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483"/>
                </a:lnSpc>
                <a:spcBef>
                  <a:spcPct val="0"/>
                </a:spcBef>
              </a:pPr>
              <a:r>
                <a:rPr lang="en-US" sz="1800" spc="25">
                  <a:solidFill>
                    <a:srgbClr val="FFFBFB"/>
                  </a:solidFill>
                  <a:latin typeface="Oswald"/>
                  <a:ea typeface="Oswald"/>
                  <a:cs typeface="Oswald"/>
                  <a:sym typeface="Oswald"/>
                </a:rPr>
                <a:t>CELO 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81366" y="3570692"/>
            <a:ext cx="6132713" cy="664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3"/>
              </a:lnSpc>
            </a:pPr>
            <a:r>
              <a:rPr lang="en-US" sz="204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Celo's eco-friendliness, cost-effectiveness, and speed make it an ideal choice for our platform's success.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840991" y="2626122"/>
            <a:ext cx="6418309" cy="1854502"/>
            <a:chOff x="0" y="0"/>
            <a:chExt cx="1946456" cy="5624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46456" cy="562408"/>
            </a:xfrm>
            <a:custGeom>
              <a:avLst/>
              <a:gdLst/>
              <a:ahLst/>
              <a:cxnLst/>
              <a:rect l="l" t="t" r="r" b="b"/>
              <a:pathLst>
                <a:path w="1946456" h="562408">
                  <a:moveTo>
                    <a:pt x="0" y="0"/>
                  </a:moveTo>
                  <a:lnTo>
                    <a:pt x="1946456" y="0"/>
                  </a:lnTo>
                  <a:lnTo>
                    <a:pt x="1946456" y="562408"/>
                  </a:lnTo>
                  <a:lnTo>
                    <a:pt x="0" y="562408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946456" cy="600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65739" y="2767056"/>
            <a:ext cx="3408691" cy="659198"/>
            <a:chOff x="0" y="0"/>
            <a:chExt cx="368787" cy="713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68787" cy="71319"/>
            </a:xfrm>
            <a:custGeom>
              <a:avLst/>
              <a:gdLst/>
              <a:ahLst/>
              <a:cxnLst/>
              <a:rect l="l" t="t" r="r" b="b"/>
              <a:pathLst>
                <a:path w="368787" h="71319">
                  <a:moveTo>
                    <a:pt x="0" y="0"/>
                  </a:moveTo>
                  <a:lnTo>
                    <a:pt x="368787" y="0"/>
                  </a:lnTo>
                  <a:lnTo>
                    <a:pt x="368787" y="71319"/>
                  </a:lnTo>
                  <a:lnTo>
                    <a:pt x="0" y="713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368787" cy="9989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483"/>
                </a:lnSpc>
                <a:spcBef>
                  <a:spcPct val="0"/>
                </a:spcBef>
              </a:pPr>
              <a:r>
                <a:rPr lang="en-US" sz="1800" spc="25">
                  <a:solidFill>
                    <a:srgbClr val="FFFBFB"/>
                  </a:solidFill>
                  <a:latin typeface="Oswald"/>
                  <a:ea typeface="Oswald"/>
                  <a:cs typeface="Oswald"/>
                  <a:sym typeface="Oswald"/>
                </a:rPr>
                <a:t>Off-Chain Oracle Network 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027026" y="3414944"/>
            <a:ext cx="6115567" cy="948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201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network continuously updates and maintains the dynamic information of project developers, auditors, and investors in our database.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806327" y="4891134"/>
            <a:ext cx="6418309" cy="1854502"/>
            <a:chOff x="0" y="0"/>
            <a:chExt cx="1946456" cy="56240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46456" cy="562408"/>
            </a:xfrm>
            <a:custGeom>
              <a:avLst/>
              <a:gdLst/>
              <a:ahLst/>
              <a:cxnLst/>
              <a:rect l="l" t="t" r="r" b="b"/>
              <a:pathLst>
                <a:path w="1946456" h="562408">
                  <a:moveTo>
                    <a:pt x="0" y="0"/>
                  </a:moveTo>
                  <a:lnTo>
                    <a:pt x="1946456" y="0"/>
                  </a:lnTo>
                  <a:lnTo>
                    <a:pt x="1946456" y="562408"/>
                  </a:lnTo>
                  <a:lnTo>
                    <a:pt x="0" y="562408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946456" cy="600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179330" y="4978016"/>
            <a:ext cx="1454291" cy="659198"/>
            <a:chOff x="0" y="0"/>
            <a:chExt cx="157340" cy="7131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7340" cy="71319"/>
            </a:xfrm>
            <a:custGeom>
              <a:avLst/>
              <a:gdLst/>
              <a:ahLst/>
              <a:cxnLst/>
              <a:rect l="l" t="t" r="r" b="b"/>
              <a:pathLst>
                <a:path w="157340" h="71319">
                  <a:moveTo>
                    <a:pt x="0" y="0"/>
                  </a:moveTo>
                  <a:lnTo>
                    <a:pt x="157340" y="0"/>
                  </a:lnTo>
                  <a:lnTo>
                    <a:pt x="157340" y="71319"/>
                  </a:lnTo>
                  <a:lnTo>
                    <a:pt x="0" y="713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157340" cy="9989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483"/>
                </a:lnSpc>
                <a:spcBef>
                  <a:spcPct val="0"/>
                </a:spcBef>
              </a:pPr>
              <a:r>
                <a:rPr lang="en-US" sz="1800" spc="25">
                  <a:solidFill>
                    <a:srgbClr val="FFFBFB"/>
                  </a:solidFill>
                  <a:latin typeface="Oswald"/>
                  <a:ea typeface="Oswald"/>
                  <a:cs typeface="Oswald"/>
                  <a:sym typeface="Oswald"/>
                </a:rPr>
                <a:t>Hardhat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1932412" y="5777187"/>
            <a:ext cx="3948128" cy="634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201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Hardhat bridges our off-chain oracle network and the blockchain.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57511" y="4920386"/>
            <a:ext cx="6510104" cy="1881025"/>
            <a:chOff x="0" y="0"/>
            <a:chExt cx="1946456" cy="56240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946456" cy="562408"/>
            </a:xfrm>
            <a:custGeom>
              <a:avLst/>
              <a:gdLst/>
              <a:ahLst/>
              <a:cxnLst/>
              <a:rect l="l" t="t" r="r" b="b"/>
              <a:pathLst>
                <a:path w="1946456" h="562408">
                  <a:moveTo>
                    <a:pt x="0" y="0"/>
                  </a:moveTo>
                  <a:lnTo>
                    <a:pt x="1946456" y="0"/>
                  </a:lnTo>
                  <a:lnTo>
                    <a:pt x="1946456" y="562408"/>
                  </a:lnTo>
                  <a:lnTo>
                    <a:pt x="0" y="562408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946456" cy="600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032641" y="5011653"/>
            <a:ext cx="4333244" cy="668626"/>
            <a:chOff x="0" y="0"/>
            <a:chExt cx="462204" cy="7131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62204" cy="71319"/>
            </a:xfrm>
            <a:custGeom>
              <a:avLst/>
              <a:gdLst/>
              <a:ahLst/>
              <a:cxnLst/>
              <a:rect l="l" t="t" r="r" b="b"/>
              <a:pathLst>
                <a:path w="462204" h="71319">
                  <a:moveTo>
                    <a:pt x="0" y="0"/>
                  </a:moveTo>
                  <a:lnTo>
                    <a:pt x="462204" y="0"/>
                  </a:lnTo>
                  <a:lnTo>
                    <a:pt x="462204" y="71319"/>
                  </a:lnTo>
                  <a:lnTo>
                    <a:pt x="0" y="713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462204" cy="9989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483"/>
                </a:lnSpc>
                <a:spcBef>
                  <a:spcPct val="0"/>
                </a:spcBef>
              </a:pPr>
              <a:r>
                <a:rPr lang="en-US" sz="1800" spc="25">
                  <a:solidFill>
                    <a:srgbClr val="FFFBFB"/>
                  </a:solidFill>
                  <a:latin typeface="Oswald"/>
                  <a:ea typeface="Oswald"/>
                  <a:cs typeface="Oswald"/>
                  <a:sym typeface="Oswald"/>
                </a:rPr>
                <a:t>Auditors and Project Developers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46207" y="5721035"/>
            <a:ext cx="6203032" cy="907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3"/>
              </a:lnSpc>
            </a:pPr>
            <a:r>
              <a:rPr lang="en-US" sz="191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Auditors assess the carbon offset projects submitted by developers. The results of these assessments are recorded on the blockchain, ensuring transparency and immutability.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937287" y="7126525"/>
            <a:ext cx="6510104" cy="1881025"/>
            <a:chOff x="0" y="0"/>
            <a:chExt cx="1946456" cy="56240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946456" cy="562408"/>
            </a:xfrm>
            <a:custGeom>
              <a:avLst/>
              <a:gdLst/>
              <a:ahLst/>
              <a:cxnLst/>
              <a:rect l="l" t="t" r="r" b="b"/>
              <a:pathLst>
                <a:path w="1946456" h="562408">
                  <a:moveTo>
                    <a:pt x="0" y="0"/>
                  </a:moveTo>
                  <a:lnTo>
                    <a:pt x="1946456" y="0"/>
                  </a:lnTo>
                  <a:lnTo>
                    <a:pt x="1946456" y="562408"/>
                  </a:lnTo>
                  <a:lnTo>
                    <a:pt x="0" y="562408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1946456" cy="600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2012416" y="7217792"/>
            <a:ext cx="4333244" cy="668626"/>
            <a:chOff x="0" y="0"/>
            <a:chExt cx="462204" cy="7131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62204" cy="71319"/>
            </a:xfrm>
            <a:custGeom>
              <a:avLst/>
              <a:gdLst/>
              <a:ahLst/>
              <a:cxnLst/>
              <a:rect l="l" t="t" r="r" b="b"/>
              <a:pathLst>
                <a:path w="462204" h="71319">
                  <a:moveTo>
                    <a:pt x="0" y="0"/>
                  </a:moveTo>
                  <a:lnTo>
                    <a:pt x="462204" y="0"/>
                  </a:lnTo>
                  <a:lnTo>
                    <a:pt x="462204" y="71319"/>
                  </a:lnTo>
                  <a:lnTo>
                    <a:pt x="0" y="713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28575"/>
              <a:ext cx="462204" cy="9989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483"/>
                </a:lnSpc>
                <a:spcBef>
                  <a:spcPct val="0"/>
                </a:spcBef>
              </a:pPr>
              <a:r>
                <a:rPr lang="en-US" sz="1800" spc="25">
                  <a:solidFill>
                    <a:srgbClr val="FFFBFB"/>
                  </a:solidFill>
                  <a:latin typeface="Oswald"/>
                  <a:ea typeface="Oswald"/>
                  <a:cs typeface="Oswald"/>
                  <a:sym typeface="Oswald"/>
                </a:rPr>
                <a:t>Investors and Project Developers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125983" y="7927174"/>
            <a:ext cx="6203032" cy="907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3"/>
              </a:lnSpc>
            </a:pPr>
            <a:r>
              <a:rPr lang="en-US" sz="191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Investment transactions and fund disbursements are recorded on the blockchain to maintain trust and ensure that funds are used as intended.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10840991" y="7153048"/>
            <a:ext cx="6418309" cy="1854502"/>
            <a:chOff x="0" y="0"/>
            <a:chExt cx="1946456" cy="56240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946456" cy="562408"/>
            </a:xfrm>
            <a:custGeom>
              <a:avLst/>
              <a:gdLst/>
              <a:ahLst/>
              <a:cxnLst/>
              <a:rect l="l" t="t" r="r" b="b"/>
              <a:pathLst>
                <a:path w="1946456" h="562408">
                  <a:moveTo>
                    <a:pt x="0" y="0"/>
                  </a:moveTo>
                  <a:lnTo>
                    <a:pt x="1946456" y="0"/>
                  </a:lnTo>
                  <a:lnTo>
                    <a:pt x="1946456" y="562408"/>
                  </a:lnTo>
                  <a:lnTo>
                    <a:pt x="0" y="562408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1946456" cy="600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1900961" y="7243029"/>
            <a:ext cx="4272143" cy="659198"/>
            <a:chOff x="0" y="0"/>
            <a:chExt cx="462204" cy="71319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462204" cy="71319"/>
            </a:xfrm>
            <a:custGeom>
              <a:avLst/>
              <a:gdLst/>
              <a:ahLst/>
              <a:cxnLst/>
              <a:rect l="l" t="t" r="r" b="b"/>
              <a:pathLst>
                <a:path w="462204" h="71319">
                  <a:moveTo>
                    <a:pt x="0" y="0"/>
                  </a:moveTo>
                  <a:lnTo>
                    <a:pt x="462204" y="0"/>
                  </a:lnTo>
                  <a:lnTo>
                    <a:pt x="462204" y="71319"/>
                  </a:lnTo>
                  <a:lnTo>
                    <a:pt x="0" y="713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462204" cy="9989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483"/>
                </a:lnSpc>
                <a:spcBef>
                  <a:spcPct val="0"/>
                </a:spcBef>
              </a:pPr>
              <a:r>
                <a:rPr lang="en-US" sz="1800" spc="25">
                  <a:solidFill>
                    <a:srgbClr val="FFFBFB"/>
                  </a:solidFill>
                  <a:latin typeface="Oswald"/>
                  <a:ea typeface="Oswald"/>
                  <a:cs typeface="Oswald"/>
                  <a:sym typeface="Oswald"/>
                </a:rPr>
                <a:t>Auditors and Investors</a:t>
              </a:r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11253643" y="7952218"/>
            <a:ext cx="5523677" cy="610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89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Auditors provide periodic updates on project performance to investors.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6628" y="1004504"/>
            <a:ext cx="3855158" cy="499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2"/>
              </a:lnSpc>
            </a:pPr>
            <a:r>
              <a:rPr lang="en-US" sz="320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SituationAnalysis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209536" y="850039"/>
            <a:ext cx="2998922" cy="30502"/>
            <a:chOff x="0" y="0"/>
            <a:chExt cx="4994540" cy="50800"/>
          </a:xfrm>
        </p:grpSpPr>
        <p:sp>
          <p:nvSpPr>
            <p:cNvPr id="4" name="Freeform 4"/>
            <p:cNvSpPr/>
            <p:nvPr/>
          </p:nvSpPr>
          <p:spPr>
            <a:xfrm>
              <a:off x="25400" y="0"/>
              <a:ext cx="4943729" cy="50800"/>
            </a:xfrm>
            <a:custGeom>
              <a:avLst/>
              <a:gdLst/>
              <a:ahLst/>
              <a:cxnLst/>
              <a:rect l="l" t="t" r="r" b="b"/>
              <a:pathLst>
                <a:path w="4943729" h="50800">
                  <a:moveTo>
                    <a:pt x="0" y="0"/>
                  </a:moveTo>
                  <a:lnTo>
                    <a:pt x="4943729" y="0"/>
                  </a:lnTo>
                  <a:lnTo>
                    <a:pt x="494372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21B79">
                <a:alpha val="4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46628" y="804285"/>
            <a:ext cx="1291435" cy="91507"/>
            <a:chOff x="0" y="0"/>
            <a:chExt cx="2150815" cy="152400"/>
          </a:xfrm>
        </p:grpSpPr>
        <p:sp>
          <p:nvSpPr>
            <p:cNvPr id="6" name="Freeform 6"/>
            <p:cNvSpPr/>
            <p:nvPr/>
          </p:nvSpPr>
          <p:spPr>
            <a:xfrm>
              <a:off x="76200" y="0"/>
              <a:ext cx="1998472" cy="152400"/>
            </a:xfrm>
            <a:custGeom>
              <a:avLst/>
              <a:gdLst/>
              <a:ahLst/>
              <a:cxnLst/>
              <a:rect l="l" t="t" r="r" b="b"/>
              <a:pathLst>
                <a:path w="1998472" h="152400">
                  <a:moveTo>
                    <a:pt x="0" y="0"/>
                  </a:moveTo>
                  <a:lnTo>
                    <a:pt x="1998472" y="0"/>
                  </a:lnTo>
                  <a:lnTo>
                    <a:pt x="199847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21B79"/>
            </a:solidFill>
          </p:spPr>
        </p:sp>
      </p:grpSp>
      <p:sp>
        <p:nvSpPr>
          <p:cNvPr id="7" name="Freeform 7"/>
          <p:cNvSpPr/>
          <p:nvPr/>
        </p:nvSpPr>
        <p:spPr>
          <a:xfrm rot="-10800000">
            <a:off x="192029" y="190918"/>
            <a:ext cx="1372135" cy="1312105"/>
          </a:xfrm>
          <a:custGeom>
            <a:avLst/>
            <a:gdLst/>
            <a:ahLst/>
            <a:cxnLst/>
            <a:rect l="l" t="t" r="r" b="b"/>
            <a:pathLst>
              <a:path w="1372135" h="1312105">
                <a:moveTo>
                  <a:pt x="0" y="0"/>
                </a:moveTo>
                <a:lnTo>
                  <a:pt x="1372135" y="0"/>
                </a:lnTo>
                <a:lnTo>
                  <a:pt x="1372135" y="1312105"/>
                </a:lnTo>
                <a:lnTo>
                  <a:pt x="0" y="1312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508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341755" y="2222901"/>
            <a:ext cx="3604490" cy="821540"/>
            <a:chOff x="0" y="0"/>
            <a:chExt cx="696086" cy="1586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6086" cy="158653"/>
            </a:xfrm>
            <a:custGeom>
              <a:avLst/>
              <a:gdLst/>
              <a:ahLst/>
              <a:cxnLst/>
              <a:rect l="l" t="t" r="r" b="b"/>
              <a:pathLst>
                <a:path w="696086" h="158653">
                  <a:moveTo>
                    <a:pt x="0" y="0"/>
                  </a:moveTo>
                  <a:lnTo>
                    <a:pt x="696086" y="0"/>
                  </a:lnTo>
                  <a:lnTo>
                    <a:pt x="696086" y="158653"/>
                  </a:lnTo>
                  <a:lnTo>
                    <a:pt x="0" y="158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96086" cy="20627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312"/>
                </a:lnSpc>
                <a:spcBef>
                  <a:spcPct val="0"/>
                </a:spcBef>
              </a:pPr>
              <a:r>
                <a:rPr lang="en-US" sz="2400" spc="33">
                  <a:solidFill>
                    <a:srgbClr val="2C2D30"/>
                  </a:solidFill>
                  <a:latin typeface="Oswald"/>
                  <a:ea typeface="Oswald"/>
                  <a:cs typeface="Oswald"/>
                  <a:sym typeface="Oswald"/>
                </a:rPr>
                <a:t>CURRENT CHALLENGES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54824" y="3900845"/>
            <a:ext cx="3855158" cy="703744"/>
            <a:chOff x="0" y="0"/>
            <a:chExt cx="1754089" cy="3202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54089" cy="320202"/>
            </a:xfrm>
            <a:custGeom>
              <a:avLst/>
              <a:gdLst/>
              <a:ahLst/>
              <a:cxnLst/>
              <a:rect l="l" t="t" r="r" b="b"/>
              <a:pathLst>
                <a:path w="1754089" h="320202">
                  <a:moveTo>
                    <a:pt x="0" y="0"/>
                  </a:moveTo>
                  <a:lnTo>
                    <a:pt x="1754089" y="0"/>
                  </a:lnTo>
                  <a:lnTo>
                    <a:pt x="1754089" y="320202"/>
                  </a:lnTo>
                  <a:lnTo>
                    <a:pt x="0" y="320202"/>
                  </a:lnTo>
                  <a:close/>
                </a:path>
              </a:pathLst>
            </a:custGeom>
            <a:solidFill>
              <a:srgbClr val="82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1754089" cy="396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53701" y="3652185"/>
            <a:ext cx="954118" cy="1221271"/>
            <a:chOff x="0" y="0"/>
            <a:chExt cx="6350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6350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64386" y="3871841"/>
            <a:ext cx="732748" cy="73274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541525" y="3969215"/>
            <a:ext cx="627240" cy="526097"/>
          </a:xfrm>
          <a:custGeom>
            <a:avLst/>
            <a:gdLst/>
            <a:ahLst/>
            <a:cxnLst/>
            <a:rect l="l" t="t" r="r" b="b"/>
            <a:pathLst>
              <a:path w="627240" h="526097">
                <a:moveTo>
                  <a:pt x="0" y="0"/>
                </a:moveTo>
                <a:lnTo>
                  <a:pt x="627240" y="0"/>
                </a:lnTo>
                <a:lnTo>
                  <a:pt x="627240" y="526097"/>
                </a:lnTo>
                <a:lnTo>
                  <a:pt x="0" y="5260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356240" y="4034041"/>
            <a:ext cx="674758" cy="461271"/>
            <a:chOff x="0" y="0"/>
            <a:chExt cx="812800" cy="55563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555638"/>
            </a:xfrm>
            <a:custGeom>
              <a:avLst/>
              <a:gdLst/>
              <a:ahLst/>
              <a:cxnLst/>
              <a:rect l="l" t="t" r="r" b="b"/>
              <a:pathLst>
                <a:path w="812800" h="555638">
                  <a:moveTo>
                    <a:pt x="812800" y="277819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52438"/>
                  </a:lnTo>
                  <a:lnTo>
                    <a:pt x="406400" y="352438"/>
                  </a:lnTo>
                  <a:lnTo>
                    <a:pt x="406400" y="555638"/>
                  </a:lnTo>
                  <a:lnTo>
                    <a:pt x="812800" y="277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127000"/>
              <a:ext cx="711200" cy="225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890466" y="6291221"/>
            <a:ext cx="2665107" cy="26651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  <a:ln w="152400" cap="sq">
              <a:solidFill>
                <a:srgbClr val="82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26227" tIns="26227" rIns="26227" bIns="26227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43632" y="6335083"/>
            <a:ext cx="799321" cy="79932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26227" tIns="26227" rIns="26227" bIns="26227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43632" y="7946764"/>
            <a:ext cx="799321" cy="799321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26227" tIns="26227" rIns="26227" bIns="26227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4244076" y="8022358"/>
            <a:ext cx="799321" cy="799321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26227" tIns="26227" rIns="26227" bIns="26227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4244076" y="6291221"/>
            <a:ext cx="799321" cy="799321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26227" tIns="26227" rIns="26227" bIns="26227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823359" y="8828364"/>
            <a:ext cx="799321" cy="799321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6227" tIns="26227" rIns="26227" bIns="26227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2630255" y="6760478"/>
            <a:ext cx="1126518" cy="1126518"/>
          </a:xfrm>
          <a:custGeom>
            <a:avLst/>
            <a:gdLst/>
            <a:ahLst/>
            <a:cxnLst/>
            <a:rect l="l" t="t" r="r" b="b"/>
            <a:pathLst>
              <a:path w="1126518" h="1126518">
                <a:moveTo>
                  <a:pt x="0" y="0"/>
                </a:moveTo>
                <a:lnTo>
                  <a:pt x="1126519" y="0"/>
                </a:lnTo>
                <a:lnTo>
                  <a:pt x="1126519" y="1126519"/>
                </a:lnTo>
                <a:lnTo>
                  <a:pt x="0" y="11265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1146628" y="1541123"/>
            <a:ext cx="549867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Industrial                  Emissions and Climate Impact in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263120" y="1369673"/>
            <a:ext cx="881732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CO2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752859" y="1379198"/>
            <a:ext cx="1837348" cy="580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4"/>
              </a:lnSpc>
              <a:spcBef>
                <a:spcPct val="0"/>
              </a:spcBef>
            </a:pPr>
            <a:r>
              <a:rPr lang="en-US" sz="3038">
                <a:solidFill>
                  <a:srgbClr val="07BD6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Bangladesh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431550" y="4102045"/>
            <a:ext cx="2578432" cy="283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5"/>
              </a:lnSpc>
            </a:pPr>
            <a:r>
              <a:rPr lang="en-US" sz="1621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Industrial CO2 Emissions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97040" y="5211181"/>
            <a:ext cx="5521523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annual carbon emissions:              million tonnes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526383" y="5025856"/>
            <a:ext cx="653876" cy="66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5"/>
              </a:lnSpc>
              <a:spcBef>
                <a:spcPct val="0"/>
              </a:spcBef>
            </a:pPr>
            <a:r>
              <a:rPr lang="en-US" sz="3432">
                <a:solidFill>
                  <a:srgbClr val="82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100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791886" y="5099582"/>
            <a:ext cx="969169" cy="546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7"/>
              </a:lnSpc>
              <a:spcBef>
                <a:spcPct val="0"/>
              </a:spcBef>
            </a:pPr>
            <a:r>
              <a:rPr lang="en-US" sz="2862">
                <a:solidFill>
                  <a:srgbClr val="82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(2024)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-1000961" y="6373035"/>
            <a:ext cx="2227836" cy="569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41"/>
              </a:lnSpc>
            </a:pPr>
            <a:r>
              <a:rPr lang="en-US" sz="1529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Textile</a:t>
            </a:r>
          </a:p>
          <a:p>
            <a:pPr algn="r">
              <a:lnSpc>
                <a:spcPts val="2141"/>
              </a:lnSpc>
              <a:spcBef>
                <a:spcPct val="0"/>
              </a:spcBef>
            </a:pPr>
            <a:r>
              <a:rPr lang="en-US" sz="1529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 mills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76512" y="8049983"/>
            <a:ext cx="1050362" cy="569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41"/>
              </a:lnSpc>
              <a:spcBef>
                <a:spcPct val="0"/>
              </a:spcBef>
            </a:pPr>
            <a:r>
              <a:rPr lang="en-US" sz="1529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Steel factories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161417" y="8177066"/>
            <a:ext cx="1599638" cy="569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1"/>
              </a:lnSpc>
            </a:pPr>
            <a:r>
              <a:rPr lang="en-US" sz="1529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Brick </a:t>
            </a:r>
          </a:p>
          <a:p>
            <a:pPr algn="l">
              <a:lnSpc>
                <a:spcPts val="2141"/>
              </a:lnSpc>
              <a:spcBef>
                <a:spcPct val="0"/>
              </a:spcBef>
            </a:pPr>
            <a:r>
              <a:rPr lang="en-US" sz="1529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kilns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161417" y="6373035"/>
            <a:ext cx="1599638" cy="569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1"/>
              </a:lnSpc>
            </a:pPr>
            <a:r>
              <a:rPr lang="en-US" sz="1529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RMG </a:t>
            </a:r>
          </a:p>
          <a:p>
            <a:pPr algn="l">
              <a:lnSpc>
                <a:spcPts val="2141"/>
              </a:lnSpc>
              <a:spcBef>
                <a:spcPct val="0"/>
              </a:spcBef>
            </a:pPr>
            <a:r>
              <a:rPr lang="en-US" sz="1529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industry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282743" y="9677768"/>
            <a:ext cx="1879387" cy="29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1"/>
              </a:lnSpc>
              <a:spcBef>
                <a:spcPct val="0"/>
              </a:spcBef>
            </a:pPr>
            <a:r>
              <a:rPr lang="en-US" sz="1529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 Cement plants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282743" y="7959276"/>
            <a:ext cx="1880552" cy="65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7"/>
              </a:lnSpc>
            </a:pPr>
            <a:r>
              <a:rPr lang="en-US" sz="181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Major</a:t>
            </a:r>
          </a:p>
          <a:p>
            <a:pPr algn="ctr">
              <a:lnSpc>
                <a:spcPts val="2547"/>
              </a:lnSpc>
            </a:pPr>
            <a:r>
              <a:rPr lang="en-US" sz="181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Contributors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8478312" y="3902701"/>
            <a:ext cx="3855158" cy="703744"/>
            <a:chOff x="0" y="0"/>
            <a:chExt cx="1754089" cy="320202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754089" cy="320202"/>
            </a:xfrm>
            <a:custGeom>
              <a:avLst/>
              <a:gdLst/>
              <a:ahLst/>
              <a:cxnLst/>
              <a:rect l="l" t="t" r="r" b="b"/>
              <a:pathLst>
                <a:path w="1754089" h="320202">
                  <a:moveTo>
                    <a:pt x="0" y="0"/>
                  </a:moveTo>
                  <a:lnTo>
                    <a:pt x="1754089" y="0"/>
                  </a:lnTo>
                  <a:lnTo>
                    <a:pt x="1754089" y="320202"/>
                  </a:lnTo>
                  <a:lnTo>
                    <a:pt x="0" y="320202"/>
                  </a:lnTo>
                  <a:close/>
                </a:path>
              </a:pathLst>
            </a:custGeom>
            <a:solidFill>
              <a:srgbClr val="820000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76200"/>
              <a:ext cx="1754089" cy="396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8677189" y="3654041"/>
            <a:ext cx="954118" cy="1221271"/>
            <a:chOff x="0" y="0"/>
            <a:chExt cx="6350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76200"/>
              <a:ext cx="6350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8787874" y="3873697"/>
            <a:ext cx="732748" cy="732748"/>
            <a:chOff x="0" y="0"/>
            <a:chExt cx="812800" cy="8128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5" name="Freeform 65"/>
          <p:cNvSpPr/>
          <p:nvPr/>
        </p:nvSpPr>
        <p:spPr>
          <a:xfrm>
            <a:off x="8865014" y="3971070"/>
            <a:ext cx="627240" cy="526097"/>
          </a:xfrm>
          <a:custGeom>
            <a:avLst/>
            <a:gdLst/>
            <a:ahLst/>
            <a:cxnLst/>
            <a:rect l="l" t="t" r="r" b="b"/>
            <a:pathLst>
              <a:path w="627240" h="526097">
                <a:moveTo>
                  <a:pt x="0" y="0"/>
                </a:moveTo>
                <a:lnTo>
                  <a:pt x="627239" y="0"/>
                </a:lnTo>
                <a:lnTo>
                  <a:pt x="627239" y="526098"/>
                </a:lnTo>
                <a:lnTo>
                  <a:pt x="0" y="526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6" name="Group 66"/>
          <p:cNvGrpSpPr/>
          <p:nvPr/>
        </p:nvGrpSpPr>
        <p:grpSpPr>
          <a:xfrm>
            <a:off x="7679729" y="4035897"/>
            <a:ext cx="674758" cy="461271"/>
            <a:chOff x="0" y="0"/>
            <a:chExt cx="812800" cy="555638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555638"/>
            </a:xfrm>
            <a:custGeom>
              <a:avLst/>
              <a:gdLst/>
              <a:ahLst/>
              <a:cxnLst/>
              <a:rect l="l" t="t" r="r" b="b"/>
              <a:pathLst>
                <a:path w="812800" h="555638">
                  <a:moveTo>
                    <a:pt x="812800" y="277819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52438"/>
                  </a:lnTo>
                  <a:lnTo>
                    <a:pt x="406400" y="352438"/>
                  </a:lnTo>
                  <a:lnTo>
                    <a:pt x="406400" y="555638"/>
                  </a:lnTo>
                  <a:lnTo>
                    <a:pt x="812800" y="277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127000"/>
              <a:ext cx="711200" cy="225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9" name="TextBox 69"/>
          <p:cNvSpPr txBox="1"/>
          <p:nvPr/>
        </p:nvSpPr>
        <p:spPr>
          <a:xfrm>
            <a:off x="9755132" y="3997797"/>
            <a:ext cx="2578432" cy="528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5"/>
              </a:lnSpc>
            </a:pPr>
            <a:r>
              <a:rPr lang="en-US" sz="1621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Economic Impact of Climate Change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8546052" y="5211181"/>
            <a:ext cx="120908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Crop Yield 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9755132" y="5099582"/>
            <a:ext cx="1437382" cy="562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7"/>
              </a:lnSpc>
              <a:spcBef>
                <a:spcPct val="0"/>
              </a:spcBef>
            </a:pPr>
            <a:r>
              <a:rPr lang="en-US" sz="2983">
                <a:solidFill>
                  <a:srgbClr val="6D060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Decrease</a:t>
            </a:r>
          </a:p>
        </p:txBody>
      </p:sp>
      <p:grpSp>
        <p:nvGrpSpPr>
          <p:cNvPr id="72" name="Group 72"/>
          <p:cNvGrpSpPr/>
          <p:nvPr/>
        </p:nvGrpSpPr>
        <p:grpSpPr>
          <a:xfrm>
            <a:off x="7679729" y="5788503"/>
            <a:ext cx="4746189" cy="846711"/>
            <a:chOff x="0" y="0"/>
            <a:chExt cx="6109785" cy="110617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6111055" cy="1107440"/>
            </a:xfrm>
            <a:custGeom>
              <a:avLst/>
              <a:gdLst/>
              <a:ahLst/>
              <a:cxnLst/>
              <a:rect l="l" t="t" r="r" b="b"/>
              <a:pathLst>
                <a:path w="6111055" h="1107440">
                  <a:moveTo>
                    <a:pt x="610978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111055" y="1107440"/>
                  </a:lnTo>
                  <a:lnTo>
                    <a:pt x="6111055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74" name="Freeform 74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5" name="Group 75"/>
          <p:cNvGrpSpPr/>
          <p:nvPr/>
        </p:nvGrpSpPr>
        <p:grpSpPr>
          <a:xfrm>
            <a:off x="7679729" y="6780396"/>
            <a:ext cx="4746189" cy="846711"/>
            <a:chOff x="0" y="0"/>
            <a:chExt cx="6109785" cy="110617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6111055" cy="1107440"/>
            </a:xfrm>
            <a:custGeom>
              <a:avLst/>
              <a:gdLst/>
              <a:ahLst/>
              <a:cxnLst/>
              <a:rect l="l" t="t" r="r" b="b"/>
              <a:pathLst>
                <a:path w="6111055" h="1107440">
                  <a:moveTo>
                    <a:pt x="610978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111055" y="1107440"/>
                  </a:lnTo>
                  <a:lnTo>
                    <a:pt x="6111055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77" name="Freeform 77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7679729" y="7772290"/>
            <a:ext cx="4746189" cy="846711"/>
            <a:chOff x="0" y="0"/>
            <a:chExt cx="6109785" cy="110617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6111055" cy="1107440"/>
            </a:xfrm>
            <a:custGeom>
              <a:avLst/>
              <a:gdLst/>
              <a:ahLst/>
              <a:cxnLst/>
              <a:rect l="l" t="t" r="r" b="b"/>
              <a:pathLst>
                <a:path w="6111055" h="1107440">
                  <a:moveTo>
                    <a:pt x="610978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111055" y="1107440"/>
                  </a:lnTo>
                  <a:lnTo>
                    <a:pt x="6111055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80" name="Freeform 80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1" name="TextBox 81"/>
          <p:cNvSpPr txBox="1"/>
          <p:nvPr/>
        </p:nvSpPr>
        <p:spPr>
          <a:xfrm>
            <a:off x="8530313" y="5935644"/>
            <a:ext cx="288720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Projected crop production drop: 30% by 2100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8530313" y="7046589"/>
            <a:ext cx="389560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Rice production: 8.8% reduction by 2050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8530313" y="7919421"/>
            <a:ext cx="317532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Wheat production: 32% reduction by 2050</a:t>
            </a:r>
          </a:p>
        </p:txBody>
      </p:sp>
      <p:grpSp>
        <p:nvGrpSpPr>
          <p:cNvPr id="84" name="Group 84"/>
          <p:cNvGrpSpPr/>
          <p:nvPr/>
        </p:nvGrpSpPr>
        <p:grpSpPr>
          <a:xfrm>
            <a:off x="14211823" y="3919273"/>
            <a:ext cx="3855158" cy="703744"/>
            <a:chOff x="0" y="0"/>
            <a:chExt cx="1754089" cy="320202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1754089" cy="320202"/>
            </a:xfrm>
            <a:custGeom>
              <a:avLst/>
              <a:gdLst/>
              <a:ahLst/>
              <a:cxnLst/>
              <a:rect l="l" t="t" r="r" b="b"/>
              <a:pathLst>
                <a:path w="1754089" h="320202">
                  <a:moveTo>
                    <a:pt x="0" y="0"/>
                  </a:moveTo>
                  <a:lnTo>
                    <a:pt x="1754089" y="0"/>
                  </a:lnTo>
                  <a:lnTo>
                    <a:pt x="1754089" y="320202"/>
                  </a:lnTo>
                  <a:lnTo>
                    <a:pt x="0" y="320202"/>
                  </a:lnTo>
                  <a:close/>
                </a:path>
              </a:pathLst>
            </a:custGeom>
            <a:solidFill>
              <a:srgbClr val="820000"/>
            </a:solidFill>
          </p:spPr>
        </p:sp>
        <p:sp>
          <p:nvSpPr>
            <p:cNvPr id="86" name="TextBox 86"/>
            <p:cNvSpPr txBox="1"/>
            <p:nvPr/>
          </p:nvSpPr>
          <p:spPr>
            <a:xfrm>
              <a:off x="0" y="-76200"/>
              <a:ext cx="1754089" cy="396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14410700" y="3670613"/>
            <a:ext cx="954118" cy="1221271"/>
            <a:chOff x="0" y="0"/>
            <a:chExt cx="635000" cy="812800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89" name="TextBox 89"/>
            <p:cNvSpPr txBox="1"/>
            <p:nvPr/>
          </p:nvSpPr>
          <p:spPr>
            <a:xfrm>
              <a:off x="0" y="-76200"/>
              <a:ext cx="6350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14521385" y="3890269"/>
            <a:ext cx="732748" cy="732748"/>
            <a:chOff x="0" y="0"/>
            <a:chExt cx="812800" cy="81280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2" name="TextBox 9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3" name="Freeform 93"/>
          <p:cNvSpPr/>
          <p:nvPr/>
        </p:nvSpPr>
        <p:spPr>
          <a:xfrm>
            <a:off x="14598525" y="3987642"/>
            <a:ext cx="627240" cy="526097"/>
          </a:xfrm>
          <a:custGeom>
            <a:avLst/>
            <a:gdLst/>
            <a:ahLst/>
            <a:cxnLst/>
            <a:rect l="l" t="t" r="r" b="b"/>
            <a:pathLst>
              <a:path w="627240" h="526097">
                <a:moveTo>
                  <a:pt x="0" y="0"/>
                </a:moveTo>
                <a:lnTo>
                  <a:pt x="627240" y="0"/>
                </a:lnTo>
                <a:lnTo>
                  <a:pt x="627240" y="526098"/>
                </a:lnTo>
                <a:lnTo>
                  <a:pt x="0" y="526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4" name="Group 94"/>
          <p:cNvGrpSpPr/>
          <p:nvPr/>
        </p:nvGrpSpPr>
        <p:grpSpPr>
          <a:xfrm>
            <a:off x="13413240" y="4052469"/>
            <a:ext cx="674758" cy="461271"/>
            <a:chOff x="0" y="0"/>
            <a:chExt cx="812800" cy="555638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812800" cy="555638"/>
            </a:xfrm>
            <a:custGeom>
              <a:avLst/>
              <a:gdLst/>
              <a:ahLst/>
              <a:cxnLst/>
              <a:rect l="l" t="t" r="r" b="b"/>
              <a:pathLst>
                <a:path w="812800" h="555638">
                  <a:moveTo>
                    <a:pt x="812800" y="277819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52438"/>
                  </a:lnTo>
                  <a:lnTo>
                    <a:pt x="406400" y="352438"/>
                  </a:lnTo>
                  <a:lnTo>
                    <a:pt x="406400" y="555638"/>
                  </a:lnTo>
                  <a:lnTo>
                    <a:pt x="812800" y="277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6" name="TextBox 96"/>
            <p:cNvSpPr txBox="1"/>
            <p:nvPr/>
          </p:nvSpPr>
          <p:spPr>
            <a:xfrm>
              <a:off x="0" y="127000"/>
              <a:ext cx="711200" cy="225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7" name="TextBox 97"/>
          <p:cNvSpPr txBox="1"/>
          <p:nvPr/>
        </p:nvSpPr>
        <p:spPr>
          <a:xfrm>
            <a:off x="15602943" y="4122328"/>
            <a:ext cx="2578432" cy="283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5"/>
              </a:lnSpc>
            </a:pPr>
            <a:r>
              <a:rPr lang="en-US" sz="1621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Financial Losses</a:t>
            </a:r>
          </a:p>
        </p:txBody>
      </p:sp>
      <p:grpSp>
        <p:nvGrpSpPr>
          <p:cNvPr id="98" name="Group 98"/>
          <p:cNvGrpSpPr/>
          <p:nvPr/>
        </p:nvGrpSpPr>
        <p:grpSpPr>
          <a:xfrm>
            <a:off x="14211823" y="5367666"/>
            <a:ext cx="787025" cy="787025"/>
            <a:chOff x="0" y="0"/>
            <a:chExt cx="812800" cy="81280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0000"/>
            </a:solidFill>
          </p:spPr>
        </p:sp>
        <p:sp>
          <p:nvSpPr>
            <p:cNvPr id="100" name="TextBox 10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492" tIns="55492" rIns="55492" bIns="55492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1" name="Freeform 101"/>
          <p:cNvSpPr/>
          <p:nvPr/>
        </p:nvSpPr>
        <p:spPr>
          <a:xfrm>
            <a:off x="14387122" y="5532325"/>
            <a:ext cx="444736" cy="443624"/>
          </a:xfrm>
          <a:custGeom>
            <a:avLst/>
            <a:gdLst/>
            <a:ahLst/>
            <a:cxnLst/>
            <a:rect l="l" t="t" r="r" b="b"/>
            <a:pathLst>
              <a:path w="444736" h="443624">
                <a:moveTo>
                  <a:pt x="0" y="0"/>
                </a:moveTo>
                <a:lnTo>
                  <a:pt x="444736" y="0"/>
                </a:lnTo>
                <a:lnTo>
                  <a:pt x="444736" y="443624"/>
                </a:lnTo>
                <a:lnTo>
                  <a:pt x="0" y="4436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02" name="Group 102"/>
          <p:cNvGrpSpPr/>
          <p:nvPr/>
        </p:nvGrpSpPr>
        <p:grpSpPr>
          <a:xfrm>
            <a:off x="14211823" y="7215702"/>
            <a:ext cx="787025" cy="787025"/>
            <a:chOff x="0" y="0"/>
            <a:chExt cx="812800" cy="812800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0000"/>
            </a:solidFill>
          </p:spPr>
        </p:sp>
        <p:sp>
          <p:nvSpPr>
            <p:cNvPr id="104" name="TextBox 10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492" tIns="55492" rIns="55492" bIns="55492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5" name="Freeform 105"/>
          <p:cNvSpPr/>
          <p:nvPr/>
        </p:nvSpPr>
        <p:spPr>
          <a:xfrm>
            <a:off x="14387122" y="7380361"/>
            <a:ext cx="444736" cy="443624"/>
          </a:xfrm>
          <a:custGeom>
            <a:avLst/>
            <a:gdLst/>
            <a:ahLst/>
            <a:cxnLst/>
            <a:rect l="l" t="t" r="r" b="b"/>
            <a:pathLst>
              <a:path w="444736" h="443624">
                <a:moveTo>
                  <a:pt x="0" y="0"/>
                </a:moveTo>
                <a:lnTo>
                  <a:pt x="444736" y="0"/>
                </a:lnTo>
                <a:lnTo>
                  <a:pt x="444736" y="443624"/>
                </a:lnTo>
                <a:lnTo>
                  <a:pt x="0" y="4436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06" name="Group 106"/>
          <p:cNvGrpSpPr/>
          <p:nvPr/>
        </p:nvGrpSpPr>
        <p:grpSpPr>
          <a:xfrm>
            <a:off x="14211823" y="6260975"/>
            <a:ext cx="787025" cy="787025"/>
            <a:chOff x="0" y="0"/>
            <a:chExt cx="812800" cy="812800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0000"/>
            </a:solidFill>
          </p:spPr>
        </p:sp>
        <p:sp>
          <p:nvSpPr>
            <p:cNvPr id="108" name="TextBox 10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492" tIns="55492" rIns="55492" bIns="55492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9" name="Freeform 109"/>
          <p:cNvSpPr/>
          <p:nvPr/>
        </p:nvSpPr>
        <p:spPr>
          <a:xfrm>
            <a:off x="14387122" y="6425633"/>
            <a:ext cx="444736" cy="443624"/>
          </a:xfrm>
          <a:custGeom>
            <a:avLst/>
            <a:gdLst/>
            <a:ahLst/>
            <a:cxnLst/>
            <a:rect l="l" t="t" r="r" b="b"/>
            <a:pathLst>
              <a:path w="444736" h="443624">
                <a:moveTo>
                  <a:pt x="0" y="0"/>
                </a:moveTo>
                <a:lnTo>
                  <a:pt x="444736" y="0"/>
                </a:lnTo>
                <a:lnTo>
                  <a:pt x="444736" y="443625"/>
                </a:lnTo>
                <a:lnTo>
                  <a:pt x="0" y="443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0" name="Group 110"/>
          <p:cNvGrpSpPr/>
          <p:nvPr/>
        </p:nvGrpSpPr>
        <p:grpSpPr>
          <a:xfrm>
            <a:off x="14211823" y="8169303"/>
            <a:ext cx="787025" cy="787025"/>
            <a:chOff x="0" y="0"/>
            <a:chExt cx="812800" cy="812800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0000"/>
            </a:solidFill>
          </p:spPr>
        </p:sp>
        <p:sp>
          <p:nvSpPr>
            <p:cNvPr id="112" name="TextBox 1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492" tIns="55492" rIns="55492" bIns="55492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3" name="Freeform 113"/>
          <p:cNvSpPr/>
          <p:nvPr/>
        </p:nvSpPr>
        <p:spPr>
          <a:xfrm>
            <a:off x="14387122" y="8333962"/>
            <a:ext cx="444736" cy="443624"/>
          </a:xfrm>
          <a:custGeom>
            <a:avLst/>
            <a:gdLst/>
            <a:ahLst/>
            <a:cxnLst/>
            <a:rect l="l" t="t" r="r" b="b"/>
            <a:pathLst>
              <a:path w="444736" h="443624">
                <a:moveTo>
                  <a:pt x="0" y="0"/>
                </a:moveTo>
                <a:lnTo>
                  <a:pt x="444736" y="0"/>
                </a:lnTo>
                <a:lnTo>
                  <a:pt x="444736" y="443624"/>
                </a:lnTo>
                <a:lnTo>
                  <a:pt x="0" y="4436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4" name="TextBox 114"/>
          <p:cNvSpPr txBox="1"/>
          <p:nvPr/>
        </p:nvSpPr>
        <p:spPr>
          <a:xfrm>
            <a:off x="15117450" y="5474178"/>
            <a:ext cx="2832739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cost of tropical cyclones: $1 billion annually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5117450" y="6373035"/>
            <a:ext cx="2832739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Potential GDP loss due to severe flooding: up to 9%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15117450" y="7313686"/>
            <a:ext cx="2832739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Agricultural GDP loss by 2050: one-third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15117450" y="8279749"/>
            <a:ext cx="2832739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Internal climate migrants by 2050: 13 million people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6628" y="1004504"/>
            <a:ext cx="3855158" cy="49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2"/>
              </a:lnSpc>
            </a:pPr>
            <a:r>
              <a:rPr lang="en-US" sz="320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Solution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209536" y="850039"/>
            <a:ext cx="2998922" cy="30502"/>
            <a:chOff x="0" y="0"/>
            <a:chExt cx="4994540" cy="50800"/>
          </a:xfrm>
        </p:grpSpPr>
        <p:sp>
          <p:nvSpPr>
            <p:cNvPr id="4" name="Freeform 4"/>
            <p:cNvSpPr/>
            <p:nvPr/>
          </p:nvSpPr>
          <p:spPr>
            <a:xfrm>
              <a:off x="25400" y="0"/>
              <a:ext cx="4943729" cy="50800"/>
            </a:xfrm>
            <a:custGeom>
              <a:avLst/>
              <a:gdLst/>
              <a:ahLst/>
              <a:cxnLst/>
              <a:rect l="l" t="t" r="r" b="b"/>
              <a:pathLst>
                <a:path w="4943729" h="50800">
                  <a:moveTo>
                    <a:pt x="0" y="0"/>
                  </a:moveTo>
                  <a:lnTo>
                    <a:pt x="4943729" y="0"/>
                  </a:lnTo>
                  <a:lnTo>
                    <a:pt x="494372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21B79">
                <a:alpha val="4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46628" y="804285"/>
            <a:ext cx="1291435" cy="91507"/>
            <a:chOff x="0" y="0"/>
            <a:chExt cx="2150815" cy="152400"/>
          </a:xfrm>
        </p:grpSpPr>
        <p:sp>
          <p:nvSpPr>
            <p:cNvPr id="6" name="Freeform 6"/>
            <p:cNvSpPr/>
            <p:nvPr/>
          </p:nvSpPr>
          <p:spPr>
            <a:xfrm>
              <a:off x="76200" y="0"/>
              <a:ext cx="1998472" cy="152400"/>
            </a:xfrm>
            <a:custGeom>
              <a:avLst/>
              <a:gdLst/>
              <a:ahLst/>
              <a:cxnLst/>
              <a:rect l="l" t="t" r="r" b="b"/>
              <a:pathLst>
                <a:path w="1998472" h="152400">
                  <a:moveTo>
                    <a:pt x="0" y="0"/>
                  </a:moveTo>
                  <a:lnTo>
                    <a:pt x="1998472" y="0"/>
                  </a:lnTo>
                  <a:lnTo>
                    <a:pt x="199847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21B79"/>
            </a:solidFill>
          </p:spPr>
        </p:sp>
      </p:grpSp>
      <p:sp>
        <p:nvSpPr>
          <p:cNvPr id="7" name="Freeform 7"/>
          <p:cNvSpPr/>
          <p:nvPr/>
        </p:nvSpPr>
        <p:spPr>
          <a:xfrm rot="-10800000">
            <a:off x="192029" y="190918"/>
            <a:ext cx="1372135" cy="1312105"/>
          </a:xfrm>
          <a:custGeom>
            <a:avLst/>
            <a:gdLst/>
            <a:ahLst/>
            <a:cxnLst/>
            <a:rect l="l" t="t" r="r" b="b"/>
            <a:pathLst>
              <a:path w="1372135" h="1312105">
                <a:moveTo>
                  <a:pt x="0" y="0"/>
                </a:moveTo>
                <a:lnTo>
                  <a:pt x="1372135" y="0"/>
                </a:lnTo>
                <a:lnTo>
                  <a:pt x="1372135" y="1312105"/>
                </a:lnTo>
                <a:lnTo>
                  <a:pt x="0" y="1312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508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465844" y="2668618"/>
            <a:ext cx="1890391" cy="624411"/>
            <a:chOff x="0" y="0"/>
            <a:chExt cx="244143" cy="806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4143" cy="80642"/>
            </a:xfrm>
            <a:custGeom>
              <a:avLst/>
              <a:gdLst/>
              <a:ahLst/>
              <a:cxnLst/>
              <a:rect l="l" t="t" r="r" b="b"/>
              <a:pathLst>
                <a:path w="244143" h="80642">
                  <a:moveTo>
                    <a:pt x="0" y="0"/>
                  </a:moveTo>
                  <a:lnTo>
                    <a:pt x="244143" y="0"/>
                  </a:lnTo>
                  <a:lnTo>
                    <a:pt x="244143" y="80642"/>
                  </a:lnTo>
                  <a:lnTo>
                    <a:pt x="0" y="80642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44143" cy="109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519799" y="2628133"/>
            <a:ext cx="1770105" cy="5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5"/>
              </a:lnSpc>
              <a:spcBef>
                <a:spcPct val="0"/>
              </a:spcBef>
            </a:pPr>
            <a:r>
              <a:rPr lang="en-US" sz="2796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 Investors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85450" y="3378114"/>
            <a:ext cx="8637607" cy="52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9"/>
              </a:lnSpc>
              <a:spcBef>
                <a:spcPct val="0"/>
              </a:spcBef>
            </a:pPr>
            <a:r>
              <a:rPr lang="en-US" sz="272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 in </a:t>
            </a:r>
            <a:r>
              <a:rPr lang="en-US" sz="2721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carbon</a:t>
            </a:r>
            <a:r>
              <a:rPr lang="en-US" sz="272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offset projects and purchase </a:t>
            </a:r>
            <a:r>
              <a:rPr lang="en-US" sz="2721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carbon</a:t>
            </a:r>
            <a:r>
              <a:rPr lang="en-US" sz="272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credits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686446" y="4005753"/>
            <a:ext cx="3436811" cy="757476"/>
            <a:chOff x="0" y="0"/>
            <a:chExt cx="463429" cy="1021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3429" cy="102140"/>
            </a:xfrm>
            <a:custGeom>
              <a:avLst/>
              <a:gdLst/>
              <a:ahLst/>
              <a:cxnLst/>
              <a:rect l="l" t="t" r="r" b="b"/>
              <a:pathLst>
                <a:path w="463429" h="102140">
                  <a:moveTo>
                    <a:pt x="0" y="0"/>
                  </a:moveTo>
                  <a:lnTo>
                    <a:pt x="463429" y="0"/>
                  </a:lnTo>
                  <a:lnTo>
                    <a:pt x="463429" y="102140"/>
                  </a:lnTo>
                  <a:lnTo>
                    <a:pt x="0" y="102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63429" cy="1307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483"/>
                </a:lnSpc>
                <a:spcBef>
                  <a:spcPct val="0"/>
                </a:spcBef>
              </a:pPr>
              <a:r>
                <a:rPr lang="en-US" sz="1800" spc="25">
                  <a:solidFill>
                    <a:srgbClr val="2C2D30"/>
                  </a:solidFill>
                  <a:latin typeface="Oswald"/>
                  <a:ea typeface="Oswald"/>
                  <a:cs typeface="Oswald"/>
                  <a:sym typeface="Oswald"/>
                </a:rPr>
                <a:t>OVERVIEW OF INVESTORS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46595" y="1494374"/>
            <a:ext cx="2677120" cy="478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7"/>
              </a:lnSpc>
              <a:spcBef>
                <a:spcPct val="0"/>
              </a:spcBef>
            </a:pPr>
            <a:r>
              <a:rPr lang="en-US" sz="2519">
                <a:solidFill>
                  <a:srgbClr val="FF31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Roles in GreenBlox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92029" y="5637103"/>
            <a:ext cx="5787347" cy="1032452"/>
            <a:chOff x="0" y="0"/>
            <a:chExt cx="6109785" cy="110617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111055" cy="1107440"/>
            </a:xfrm>
            <a:custGeom>
              <a:avLst/>
              <a:gdLst/>
              <a:ahLst/>
              <a:cxnLst/>
              <a:rect l="l" t="t" r="r" b="b"/>
              <a:pathLst>
                <a:path w="6111055" h="1107440">
                  <a:moveTo>
                    <a:pt x="610978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111055" y="1107440"/>
                  </a:lnTo>
                  <a:lnTo>
                    <a:pt x="6111055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92029" y="6759428"/>
            <a:ext cx="5787347" cy="1032452"/>
            <a:chOff x="0" y="0"/>
            <a:chExt cx="6109785" cy="110617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111055" cy="1107440"/>
            </a:xfrm>
            <a:custGeom>
              <a:avLst/>
              <a:gdLst/>
              <a:ahLst/>
              <a:cxnLst/>
              <a:rect l="l" t="t" r="r" b="b"/>
              <a:pathLst>
                <a:path w="6111055" h="1107440">
                  <a:moveTo>
                    <a:pt x="610978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111055" y="1107440"/>
                  </a:lnTo>
                  <a:lnTo>
                    <a:pt x="6111055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92029" y="7898151"/>
            <a:ext cx="5787347" cy="1032452"/>
            <a:chOff x="0" y="0"/>
            <a:chExt cx="6109785" cy="110617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111055" cy="1107440"/>
            </a:xfrm>
            <a:custGeom>
              <a:avLst/>
              <a:gdLst/>
              <a:ahLst/>
              <a:cxnLst/>
              <a:rect l="l" t="t" r="r" b="b"/>
              <a:pathLst>
                <a:path w="6111055" h="1107440">
                  <a:moveTo>
                    <a:pt x="610978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111055" y="1107440"/>
                  </a:lnTo>
                  <a:lnTo>
                    <a:pt x="6111055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229203" y="5815356"/>
            <a:ext cx="3520567" cy="62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1"/>
              </a:lnSpc>
            </a:pPr>
            <a:r>
              <a:rPr lang="en-US" sz="19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Heavy Industry and Manufacturing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29203" y="6937667"/>
            <a:ext cx="4750172" cy="62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1"/>
              </a:lnSpc>
            </a:pPr>
            <a:r>
              <a:rPr lang="en-US" sz="19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Pulp, Paper, and Wood Products: Paper Mills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29203" y="8076390"/>
            <a:ext cx="3871887" cy="62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1"/>
              </a:lnSpc>
            </a:pPr>
            <a:r>
              <a:rPr lang="en-US" sz="19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Metal Processing: Non-Ferrous Metal Smelting Plants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6601104" y="5615245"/>
            <a:ext cx="5787347" cy="1032452"/>
            <a:chOff x="0" y="0"/>
            <a:chExt cx="6109785" cy="110617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111055" cy="1107440"/>
            </a:xfrm>
            <a:custGeom>
              <a:avLst/>
              <a:gdLst/>
              <a:ahLst/>
              <a:cxnLst/>
              <a:rect l="l" t="t" r="r" b="b"/>
              <a:pathLst>
                <a:path w="6111055" h="1107440">
                  <a:moveTo>
                    <a:pt x="610978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111055" y="1107440"/>
                  </a:lnTo>
                  <a:lnTo>
                    <a:pt x="6111055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7638278" y="5793484"/>
            <a:ext cx="3871887" cy="62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1"/>
              </a:lnSpc>
            </a:pPr>
            <a:r>
              <a:rPr lang="en-US" sz="19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Wood and Furniture: Wood Processing Mills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6629335" y="6755854"/>
            <a:ext cx="5787347" cy="1032452"/>
            <a:chOff x="0" y="0"/>
            <a:chExt cx="6109785" cy="110617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111055" cy="1107440"/>
            </a:xfrm>
            <a:custGeom>
              <a:avLst/>
              <a:gdLst/>
              <a:ahLst/>
              <a:cxnLst/>
              <a:rect l="l" t="t" r="r" b="b"/>
              <a:pathLst>
                <a:path w="6111055" h="1107440">
                  <a:moveTo>
                    <a:pt x="610978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111055" y="1107440"/>
                  </a:lnTo>
                  <a:lnTo>
                    <a:pt x="6111055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7666509" y="6934093"/>
            <a:ext cx="4447445" cy="62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1"/>
              </a:lnSpc>
            </a:pPr>
            <a:r>
              <a:rPr lang="en-US" sz="19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Electronics and Electrical Equipment: Electronics Manufacturing Plants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6629335" y="7898151"/>
            <a:ext cx="5787347" cy="1032452"/>
            <a:chOff x="0" y="0"/>
            <a:chExt cx="6109785" cy="110617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111055" cy="1107440"/>
            </a:xfrm>
            <a:custGeom>
              <a:avLst/>
              <a:gdLst/>
              <a:ahLst/>
              <a:cxnLst/>
              <a:rect l="l" t="t" r="r" b="b"/>
              <a:pathLst>
                <a:path w="6111055" h="1107440">
                  <a:moveTo>
                    <a:pt x="610978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111055" y="1107440"/>
                  </a:lnTo>
                  <a:lnTo>
                    <a:pt x="6111055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7666509" y="8076390"/>
            <a:ext cx="3871887" cy="62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1"/>
              </a:lnSpc>
            </a:pPr>
            <a:r>
              <a:rPr lang="en-US" sz="19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Refining and Processing: Biomass Power Plants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14375064" y="5021123"/>
            <a:ext cx="2066556" cy="564618"/>
            <a:chOff x="0" y="0"/>
            <a:chExt cx="295159" cy="8064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95159" cy="80642"/>
            </a:xfrm>
            <a:custGeom>
              <a:avLst/>
              <a:gdLst/>
              <a:ahLst/>
              <a:cxnLst/>
              <a:rect l="l" t="t" r="r" b="b"/>
              <a:pathLst>
                <a:path w="295159" h="80642">
                  <a:moveTo>
                    <a:pt x="0" y="0"/>
                  </a:moveTo>
                  <a:lnTo>
                    <a:pt x="295159" y="0"/>
                  </a:lnTo>
                  <a:lnTo>
                    <a:pt x="295159" y="80642"/>
                  </a:lnTo>
                  <a:lnTo>
                    <a:pt x="0" y="80642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295159" cy="109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4423853" y="4992619"/>
            <a:ext cx="2108183" cy="474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0"/>
              </a:lnSpc>
              <a:spcBef>
                <a:spcPct val="0"/>
              </a:spcBef>
            </a:pPr>
            <a:r>
              <a:rPr lang="en-US" sz="2528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 Regulators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12844413" y="5766033"/>
            <a:ext cx="4948499" cy="637837"/>
            <a:chOff x="0" y="0"/>
            <a:chExt cx="737931" cy="9511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737931" cy="95116"/>
            </a:xfrm>
            <a:custGeom>
              <a:avLst/>
              <a:gdLst/>
              <a:ahLst/>
              <a:cxnLst/>
              <a:rect l="l" t="t" r="r" b="b"/>
              <a:pathLst>
                <a:path w="737931" h="95116">
                  <a:moveTo>
                    <a:pt x="0" y="0"/>
                  </a:moveTo>
                  <a:lnTo>
                    <a:pt x="737931" y="0"/>
                  </a:lnTo>
                  <a:lnTo>
                    <a:pt x="737931" y="95116"/>
                  </a:lnTo>
                  <a:lnTo>
                    <a:pt x="0" y="951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28575"/>
              <a:ext cx="737931" cy="12369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483"/>
                </a:lnSpc>
                <a:spcBef>
                  <a:spcPct val="0"/>
                </a:spcBef>
              </a:pPr>
              <a:r>
                <a:rPr lang="en-US" sz="1800" spc="25">
                  <a:solidFill>
                    <a:srgbClr val="2C2D30"/>
                  </a:solidFill>
                  <a:latin typeface="Oswald"/>
                  <a:ea typeface="Oswald"/>
                  <a:cs typeface="Oswald"/>
                  <a:sym typeface="Oswald"/>
                </a:rPr>
                <a:t>Oversee compliance and regulatory standards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2924563" y="7256705"/>
            <a:ext cx="4788200" cy="545908"/>
            <a:chOff x="0" y="0"/>
            <a:chExt cx="683881" cy="7797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83881" cy="77970"/>
            </a:xfrm>
            <a:custGeom>
              <a:avLst/>
              <a:gdLst/>
              <a:ahLst/>
              <a:cxnLst/>
              <a:rect l="l" t="t" r="r" b="b"/>
              <a:pathLst>
                <a:path w="683881" h="77970">
                  <a:moveTo>
                    <a:pt x="0" y="0"/>
                  </a:moveTo>
                  <a:lnTo>
                    <a:pt x="683881" y="0"/>
                  </a:lnTo>
                  <a:lnTo>
                    <a:pt x="683881" y="77970"/>
                  </a:lnTo>
                  <a:lnTo>
                    <a:pt x="0" y="77970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28575"/>
              <a:ext cx="683881" cy="106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2932754" y="7244914"/>
            <a:ext cx="4780009" cy="474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0"/>
              </a:lnSpc>
              <a:spcBef>
                <a:spcPct val="0"/>
              </a:spcBef>
            </a:pPr>
            <a:r>
              <a:rPr lang="en-US" sz="2528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 Auditors (Third-Party Verifiers)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12844413" y="7913702"/>
            <a:ext cx="4948499" cy="1016901"/>
            <a:chOff x="0" y="0"/>
            <a:chExt cx="737931" cy="151643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737931" cy="151643"/>
            </a:xfrm>
            <a:custGeom>
              <a:avLst/>
              <a:gdLst/>
              <a:ahLst/>
              <a:cxnLst/>
              <a:rect l="l" t="t" r="r" b="b"/>
              <a:pathLst>
                <a:path w="737931" h="151643">
                  <a:moveTo>
                    <a:pt x="0" y="0"/>
                  </a:moveTo>
                  <a:lnTo>
                    <a:pt x="737931" y="0"/>
                  </a:lnTo>
                  <a:lnTo>
                    <a:pt x="737931" y="151643"/>
                  </a:lnTo>
                  <a:lnTo>
                    <a:pt x="0" y="151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0" y="-28575"/>
              <a:ext cx="737931" cy="18021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483"/>
                </a:lnSpc>
                <a:spcBef>
                  <a:spcPct val="0"/>
                </a:spcBef>
              </a:pPr>
              <a:r>
                <a:rPr lang="en-US" sz="1800" spc="25">
                  <a:solidFill>
                    <a:srgbClr val="2C2D30"/>
                  </a:solidFill>
                  <a:latin typeface="Oswald"/>
                  <a:ea typeface="Oswald"/>
                  <a:cs typeface="Oswald"/>
                  <a:sym typeface="Oswald"/>
                </a:rPr>
                <a:t>Conduct independent audits of carbon offset projects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5818" y="1081449"/>
            <a:ext cx="8631092" cy="49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2"/>
              </a:lnSpc>
            </a:pPr>
            <a:r>
              <a:rPr lang="en-US" sz="320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Potential </a:t>
            </a:r>
            <a:r>
              <a:rPr lang="en-US" sz="3202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Challenges</a:t>
            </a:r>
            <a:r>
              <a:rPr lang="en-US" sz="320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and Our Tactical Approach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268726" y="926983"/>
            <a:ext cx="2998922" cy="30502"/>
            <a:chOff x="0" y="0"/>
            <a:chExt cx="4994540" cy="50800"/>
          </a:xfrm>
        </p:grpSpPr>
        <p:sp>
          <p:nvSpPr>
            <p:cNvPr id="4" name="Freeform 4"/>
            <p:cNvSpPr/>
            <p:nvPr/>
          </p:nvSpPr>
          <p:spPr>
            <a:xfrm>
              <a:off x="25400" y="0"/>
              <a:ext cx="4943729" cy="50800"/>
            </a:xfrm>
            <a:custGeom>
              <a:avLst/>
              <a:gdLst/>
              <a:ahLst/>
              <a:cxnLst/>
              <a:rect l="l" t="t" r="r" b="b"/>
              <a:pathLst>
                <a:path w="4943729" h="50800">
                  <a:moveTo>
                    <a:pt x="0" y="0"/>
                  </a:moveTo>
                  <a:lnTo>
                    <a:pt x="4943729" y="0"/>
                  </a:lnTo>
                  <a:lnTo>
                    <a:pt x="494372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21B79">
                <a:alpha val="4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05818" y="881230"/>
            <a:ext cx="1291435" cy="91507"/>
            <a:chOff x="0" y="0"/>
            <a:chExt cx="2150815" cy="152400"/>
          </a:xfrm>
        </p:grpSpPr>
        <p:sp>
          <p:nvSpPr>
            <p:cNvPr id="6" name="Freeform 6"/>
            <p:cNvSpPr/>
            <p:nvPr/>
          </p:nvSpPr>
          <p:spPr>
            <a:xfrm>
              <a:off x="76200" y="0"/>
              <a:ext cx="1998472" cy="152400"/>
            </a:xfrm>
            <a:custGeom>
              <a:avLst/>
              <a:gdLst/>
              <a:ahLst/>
              <a:cxnLst/>
              <a:rect l="l" t="t" r="r" b="b"/>
              <a:pathLst>
                <a:path w="1998472" h="152400">
                  <a:moveTo>
                    <a:pt x="0" y="0"/>
                  </a:moveTo>
                  <a:lnTo>
                    <a:pt x="1998472" y="0"/>
                  </a:lnTo>
                  <a:lnTo>
                    <a:pt x="199847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21B79"/>
            </a:solidFill>
          </p:spPr>
        </p:sp>
      </p:grpSp>
      <p:sp>
        <p:nvSpPr>
          <p:cNvPr id="7" name="Freeform 7"/>
          <p:cNvSpPr/>
          <p:nvPr/>
        </p:nvSpPr>
        <p:spPr>
          <a:xfrm rot="-10800000">
            <a:off x="251220" y="267863"/>
            <a:ext cx="1372135" cy="1312105"/>
          </a:xfrm>
          <a:custGeom>
            <a:avLst/>
            <a:gdLst/>
            <a:ahLst/>
            <a:cxnLst/>
            <a:rect l="l" t="t" r="r" b="b"/>
            <a:pathLst>
              <a:path w="1372135" h="1312105">
                <a:moveTo>
                  <a:pt x="0" y="0"/>
                </a:moveTo>
                <a:lnTo>
                  <a:pt x="1372135" y="0"/>
                </a:lnTo>
                <a:lnTo>
                  <a:pt x="1372135" y="1312105"/>
                </a:lnTo>
                <a:lnTo>
                  <a:pt x="0" y="1312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508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425595" y="2284237"/>
            <a:ext cx="3436811" cy="528904"/>
            <a:chOff x="0" y="0"/>
            <a:chExt cx="463429" cy="713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3429" cy="71319"/>
            </a:xfrm>
            <a:custGeom>
              <a:avLst/>
              <a:gdLst/>
              <a:ahLst/>
              <a:cxnLst/>
              <a:rect l="l" t="t" r="r" b="b"/>
              <a:pathLst>
                <a:path w="463429" h="71319">
                  <a:moveTo>
                    <a:pt x="0" y="0"/>
                  </a:moveTo>
                  <a:lnTo>
                    <a:pt x="463429" y="0"/>
                  </a:lnTo>
                  <a:lnTo>
                    <a:pt x="463429" y="71319"/>
                  </a:lnTo>
                  <a:lnTo>
                    <a:pt x="0" y="713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63429" cy="9989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483"/>
                </a:lnSpc>
                <a:spcBef>
                  <a:spcPct val="0"/>
                </a:spcBef>
              </a:pPr>
              <a:r>
                <a:rPr lang="en-US" sz="1800" spc="25">
                  <a:solidFill>
                    <a:srgbClr val="2C2D30"/>
                  </a:solidFill>
                  <a:latin typeface="Oswald"/>
                  <a:ea typeface="Oswald"/>
                  <a:cs typeface="Oswald"/>
                  <a:sym typeface="Oswald"/>
                </a:rPr>
                <a:t> KEY CHALLENGES OF GREENBLOX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55969" y="3851366"/>
            <a:ext cx="4428068" cy="418392"/>
            <a:chOff x="0" y="0"/>
            <a:chExt cx="5904090" cy="55785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5904090" cy="557856"/>
              <a:chOff x="0" y="0"/>
              <a:chExt cx="532182" cy="5028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32182" cy="50284"/>
              </a:xfrm>
              <a:custGeom>
                <a:avLst/>
                <a:gdLst/>
                <a:ahLst/>
                <a:cxnLst/>
                <a:rect l="l" t="t" r="r" b="b"/>
                <a:pathLst>
                  <a:path w="532182" h="50284">
                    <a:moveTo>
                      <a:pt x="0" y="0"/>
                    </a:moveTo>
                    <a:lnTo>
                      <a:pt x="532182" y="0"/>
                    </a:lnTo>
                    <a:lnTo>
                      <a:pt x="532182" y="50284"/>
                    </a:lnTo>
                    <a:lnTo>
                      <a:pt x="0" y="50284"/>
                    </a:lnTo>
                    <a:close/>
                  </a:path>
                </a:pathLst>
              </a:custGeom>
              <a:solidFill>
                <a:srgbClr val="A40E0E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28575"/>
                <a:ext cx="532182" cy="788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56043"/>
              <a:ext cx="5904090" cy="501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4"/>
                </a:lnSpc>
                <a:spcBef>
                  <a:spcPct val="0"/>
                </a:spcBef>
              </a:pPr>
              <a:r>
                <a:rPr lang="en-US" sz="2139">
                  <a:solidFill>
                    <a:srgbClr val="FFFBFB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Limited Awareness and Understanding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5323" y="4721376"/>
            <a:ext cx="4369359" cy="797609"/>
            <a:chOff x="0" y="0"/>
            <a:chExt cx="1754089" cy="32020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54089" cy="320202"/>
            </a:xfrm>
            <a:custGeom>
              <a:avLst/>
              <a:gdLst/>
              <a:ahLst/>
              <a:cxnLst/>
              <a:rect l="l" t="t" r="r" b="b"/>
              <a:pathLst>
                <a:path w="1754089" h="320202">
                  <a:moveTo>
                    <a:pt x="0" y="0"/>
                  </a:moveTo>
                  <a:lnTo>
                    <a:pt x="1754089" y="0"/>
                  </a:lnTo>
                  <a:lnTo>
                    <a:pt x="1754089" y="320202"/>
                  </a:lnTo>
                  <a:lnTo>
                    <a:pt x="0" y="320202"/>
                  </a:lnTo>
                  <a:close/>
                </a:path>
              </a:pathLst>
            </a:custGeom>
            <a:solidFill>
              <a:srgbClr val="8200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1754089" cy="396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10727" y="4439550"/>
            <a:ext cx="1081378" cy="1384164"/>
            <a:chOff x="0" y="0"/>
            <a:chExt cx="6350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6350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36175" y="4688503"/>
            <a:ext cx="830482" cy="83048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137751" y="4814496"/>
            <a:ext cx="728906" cy="611370"/>
          </a:xfrm>
          <a:custGeom>
            <a:avLst/>
            <a:gdLst/>
            <a:ahLst/>
            <a:cxnLst/>
            <a:rect l="l" t="t" r="r" b="b"/>
            <a:pathLst>
              <a:path w="728906" h="611370">
                <a:moveTo>
                  <a:pt x="0" y="0"/>
                </a:moveTo>
                <a:lnTo>
                  <a:pt x="728906" y="0"/>
                </a:lnTo>
                <a:lnTo>
                  <a:pt x="728906" y="611370"/>
                </a:lnTo>
                <a:lnTo>
                  <a:pt x="0" y="611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2044405" y="4776396"/>
            <a:ext cx="2953587" cy="28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1"/>
              </a:lnSpc>
            </a:pPr>
            <a:r>
              <a:rPr lang="en-US" sz="1651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Challenge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44405" y="5000924"/>
            <a:ext cx="2953587" cy="424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63"/>
              </a:lnSpc>
            </a:pPr>
            <a:r>
              <a:rPr lang="en-US" sz="1188">
                <a:solidFill>
                  <a:srgbClr val="FFFB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 lack of knowledge about carbon offsetting and blockchain benefits.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739026" y="5993507"/>
            <a:ext cx="2261955" cy="418392"/>
            <a:chOff x="0" y="0"/>
            <a:chExt cx="271850" cy="5028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71850" cy="50284"/>
            </a:xfrm>
            <a:custGeom>
              <a:avLst/>
              <a:gdLst/>
              <a:ahLst/>
              <a:cxnLst/>
              <a:rect l="l" t="t" r="r" b="b"/>
              <a:pathLst>
                <a:path w="271850" h="50284">
                  <a:moveTo>
                    <a:pt x="0" y="0"/>
                  </a:moveTo>
                  <a:lnTo>
                    <a:pt x="271850" y="0"/>
                  </a:lnTo>
                  <a:lnTo>
                    <a:pt x="271850" y="50284"/>
                  </a:lnTo>
                  <a:lnTo>
                    <a:pt x="0" y="50284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271850" cy="78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739026" y="6016489"/>
            <a:ext cx="2261955" cy="39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4"/>
              </a:lnSpc>
              <a:spcBef>
                <a:spcPct val="0"/>
              </a:spcBef>
            </a:pPr>
            <a:r>
              <a:rPr lang="en-US" sz="2139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Tactical Approach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655969" y="6683567"/>
            <a:ext cx="4749165" cy="1740464"/>
            <a:chOff x="0" y="0"/>
            <a:chExt cx="725060" cy="26571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25060" cy="265718"/>
            </a:xfrm>
            <a:custGeom>
              <a:avLst/>
              <a:gdLst/>
              <a:ahLst/>
              <a:cxnLst/>
              <a:rect l="l" t="t" r="r" b="b"/>
              <a:pathLst>
                <a:path w="725060" h="265718">
                  <a:moveTo>
                    <a:pt x="0" y="0"/>
                  </a:moveTo>
                  <a:lnTo>
                    <a:pt x="725060" y="0"/>
                  </a:lnTo>
                  <a:lnTo>
                    <a:pt x="725060" y="265718"/>
                  </a:lnTo>
                  <a:lnTo>
                    <a:pt x="0" y="2657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725060" cy="294293"/>
            </a:xfrm>
            <a:prstGeom prst="rect">
              <a:avLst/>
            </a:prstGeom>
          </p:spPr>
          <p:txBody>
            <a:bodyPr lIns="70505" tIns="70505" rIns="70505" bIns="70505" rtlCol="0" anchor="ctr"/>
            <a:lstStyle/>
            <a:p>
              <a:pPr marL="345436" lvl="1" indent="-172718" algn="l">
                <a:lnSpc>
                  <a:spcPts val="1823"/>
                </a:lnSpc>
                <a:buFont typeface="Arial"/>
                <a:buChar char="•"/>
              </a:pPr>
              <a:r>
                <a:rPr lang="en-US" sz="1599" spc="22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Conduct awareness campaigns and educational programs.</a:t>
              </a:r>
            </a:p>
            <a:p>
              <a:pPr marL="345436" lvl="1" indent="-172718" algn="l">
                <a:lnSpc>
                  <a:spcPts val="1823"/>
                </a:lnSpc>
                <a:buFont typeface="Arial"/>
                <a:buChar char="•"/>
              </a:pPr>
              <a:r>
                <a:rPr lang="en-US" sz="1599" spc="22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Partner with environmental organizations and institutions to disseminate information. 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563944" y="3851366"/>
            <a:ext cx="2712578" cy="418392"/>
            <a:chOff x="0" y="0"/>
            <a:chExt cx="326008" cy="5028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26008" cy="50284"/>
            </a:xfrm>
            <a:custGeom>
              <a:avLst/>
              <a:gdLst/>
              <a:ahLst/>
              <a:cxnLst/>
              <a:rect l="l" t="t" r="r" b="b"/>
              <a:pathLst>
                <a:path w="326008" h="50284">
                  <a:moveTo>
                    <a:pt x="0" y="0"/>
                  </a:moveTo>
                  <a:lnTo>
                    <a:pt x="326008" y="0"/>
                  </a:lnTo>
                  <a:lnTo>
                    <a:pt x="326008" y="50284"/>
                  </a:lnTo>
                  <a:lnTo>
                    <a:pt x="0" y="50284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326008" cy="78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7563944" y="3874348"/>
            <a:ext cx="2712578" cy="39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4"/>
              </a:lnSpc>
              <a:spcBef>
                <a:spcPct val="0"/>
              </a:spcBef>
            </a:pPr>
            <a:r>
              <a:rPr lang="en-US" sz="2139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Regulatory Uncertainty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6542158" y="4709924"/>
            <a:ext cx="4369359" cy="797609"/>
            <a:chOff x="0" y="0"/>
            <a:chExt cx="1754089" cy="32020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754089" cy="320202"/>
            </a:xfrm>
            <a:custGeom>
              <a:avLst/>
              <a:gdLst/>
              <a:ahLst/>
              <a:cxnLst/>
              <a:rect l="l" t="t" r="r" b="b"/>
              <a:pathLst>
                <a:path w="1754089" h="320202">
                  <a:moveTo>
                    <a:pt x="0" y="0"/>
                  </a:moveTo>
                  <a:lnTo>
                    <a:pt x="1754089" y="0"/>
                  </a:lnTo>
                  <a:lnTo>
                    <a:pt x="1754089" y="320202"/>
                  </a:lnTo>
                  <a:lnTo>
                    <a:pt x="0" y="320202"/>
                  </a:lnTo>
                  <a:close/>
                </a:path>
              </a:pathLst>
            </a:custGeom>
            <a:solidFill>
              <a:srgbClr val="820000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76200"/>
              <a:ext cx="1754089" cy="396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6767561" y="4428099"/>
            <a:ext cx="1081378" cy="1384164"/>
            <a:chOff x="0" y="0"/>
            <a:chExt cx="6350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76200"/>
              <a:ext cx="6350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893009" y="4677052"/>
            <a:ext cx="830482" cy="830482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6994585" y="4803044"/>
            <a:ext cx="728906" cy="611370"/>
          </a:xfrm>
          <a:custGeom>
            <a:avLst/>
            <a:gdLst/>
            <a:ahLst/>
            <a:cxnLst/>
            <a:rect l="l" t="t" r="r" b="b"/>
            <a:pathLst>
              <a:path w="728906" h="611370">
                <a:moveTo>
                  <a:pt x="0" y="0"/>
                </a:moveTo>
                <a:lnTo>
                  <a:pt x="728906" y="0"/>
                </a:lnTo>
                <a:lnTo>
                  <a:pt x="728906" y="611370"/>
                </a:lnTo>
                <a:lnTo>
                  <a:pt x="0" y="611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7901239" y="4764944"/>
            <a:ext cx="2953587" cy="28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1"/>
              </a:lnSpc>
            </a:pPr>
            <a:r>
              <a:rPr lang="en-US" sz="1651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Challenge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901239" y="4989473"/>
            <a:ext cx="2953587" cy="424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63"/>
              </a:lnSpc>
            </a:pPr>
            <a:r>
              <a:rPr lang="en-US" sz="1188">
                <a:solidFill>
                  <a:srgbClr val="FFFB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Underdeveloped regulatory framework for blockchain technology in Bangladesh.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7625214" y="5993507"/>
            <a:ext cx="2261955" cy="418392"/>
            <a:chOff x="0" y="0"/>
            <a:chExt cx="271850" cy="50284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271850" cy="50284"/>
            </a:xfrm>
            <a:custGeom>
              <a:avLst/>
              <a:gdLst/>
              <a:ahLst/>
              <a:cxnLst/>
              <a:rect l="l" t="t" r="r" b="b"/>
              <a:pathLst>
                <a:path w="271850" h="50284">
                  <a:moveTo>
                    <a:pt x="0" y="0"/>
                  </a:moveTo>
                  <a:lnTo>
                    <a:pt x="271850" y="0"/>
                  </a:lnTo>
                  <a:lnTo>
                    <a:pt x="271850" y="50284"/>
                  </a:lnTo>
                  <a:lnTo>
                    <a:pt x="0" y="50284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271850" cy="78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7625214" y="6016489"/>
            <a:ext cx="2261955" cy="39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4"/>
              </a:lnSpc>
              <a:spcBef>
                <a:spcPct val="0"/>
              </a:spcBef>
            </a:pPr>
            <a:r>
              <a:rPr lang="en-US" sz="2139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Tactical Approach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6162336" y="6593011"/>
            <a:ext cx="5244364" cy="1740464"/>
            <a:chOff x="0" y="0"/>
            <a:chExt cx="800663" cy="265718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00663" cy="265718"/>
            </a:xfrm>
            <a:custGeom>
              <a:avLst/>
              <a:gdLst/>
              <a:ahLst/>
              <a:cxnLst/>
              <a:rect l="l" t="t" r="r" b="b"/>
              <a:pathLst>
                <a:path w="800663" h="265718">
                  <a:moveTo>
                    <a:pt x="0" y="0"/>
                  </a:moveTo>
                  <a:lnTo>
                    <a:pt x="800663" y="0"/>
                  </a:lnTo>
                  <a:lnTo>
                    <a:pt x="800663" y="265718"/>
                  </a:lnTo>
                  <a:lnTo>
                    <a:pt x="0" y="2657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0" y="-28575"/>
              <a:ext cx="800663" cy="294293"/>
            </a:xfrm>
            <a:prstGeom prst="rect">
              <a:avLst/>
            </a:prstGeom>
          </p:spPr>
          <p:txBody>
            <a:bodyPr lIns="70505" tIns="70505" rIns="70505" bIns="70505" rtlCol="0" anchor="ctr"/>
            <a:lstStyle/>
            <a:p>
              <a:pPr marL="345436" lvl="1" indent="-172718" algn="l">
                <a:lnSpc>
                  <a:spcPts val="1823"/>
                </a:lnSpc>
                <a:buFont typeface="Arial"/>
                <a:buChar char="•"/>
              </a:pPr>
              <a:r>
                <a:rPr lang="en-US" sz="1599" spc="22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Engage with policymakers to advocate for supportive regulations.</a:t>
              </a:r>
            </a:p>
            <a:p>
              <a:pPr marL="345436" lvl="1" indent="-172718" algn="l">
                <a:lnSpc>
                  <a:spcPts val="1823"/>
                </a:lnSpc>
                <a:buFont typeface="Arial"/>
                <a:buChar char="•"/>
              </a:pPr>
              <a:r>
                <a:rPr lang="en-US" sz="1599" spc="22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Collaborate with regulatory bodies to help shape the framework.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3371636" y="3806356"/>
            <a:ext cx="3875343" cy="418392"/>
            <a:chOff x="0" y="0"/>
            <a:chExt cx="5167124" cy="557856"/>
          </a:xfrm>
        </p:grpSpPr>
        <p:grpSp>
          <p:nvGrpSpPr>
            <p:cNvPr id="59" name="Group 59"/>
            <p:cNvGrpSpPr/>
            <p:nvPr/>
          </p:nvGrpSpPr>
          <p:grpSpPr>
            <a:xfrm>
              <a:off x="0" y="0"/>
              <a:ext cx="5167124" cy="557856"/>
              <a:chOff x="0" y="0"/>
              <a:chExt cx="465753" cy="50284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465753" cy="50284"/>
              </a:xfrm>
              <a:custGeom>
                <a:avLst/>
                <a:gdLst/>
                <a:ahLst/>
                <a:cxnLst/>
                <a:rect l="l" t="t" r="r" b="b"/>
                <a:pathLst>
                  <a:path w="465753" h="50284">
                    <a:moveTo>
                      <a:pt x="0" y="0"/>
                    </a:moveTo>
                    <a:lnTo>
                      <a:pt x="465753" y="0"/>
                    </a:lnTo>
                    <a:lnTo>
                      <a:pt x="465753" y="50284"/>
                    </a:lnTo>
                    <a:lnTo>
                      <a:pt x="0" y="50284"/>
                    </a:lnTo>
                    <a:close/>
                  </a:path>
                </a:pathLst>
              </a:custGeom>
              <a:solidFill>
                <a:srgbClr val="A40E0E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0" y="-28575"/>
                <a:ext cx="465753" cy="788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62" name="TextBox 62"/>
            <p:cNvSpPr txBox="1"/>
            <p:nvPr/>
          </p:nvSpPr>
          <p:spPr>
            <a:xfrm>
              <a:off x="0" y="56043"/>
              <a:ext cx="5167124" cy="501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4"/>
                </a:lnSpc>
                <a:spcBef>
                  <a:spcPct val="0"/>
                </a:spcBef>
              </a:pPr>
              <a:r>
                <a:rPr lang="en-US" sz="2139">
                  <a:solidFill>
                    <a:srgbClr val="FFFBFB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Integration with Existing Systems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3020784" y="4676367"/>
            <a:ext cx="4369359" cy="797609"/>
            <a:chOff x="0" y="0"/>
            <a:chExt cx="1754089" cy="320202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754089" cy="320202"/>
            </a:xfrm>
            <a:custGeom>
              <a:avLst/>
              <a:gdLst/>
              <a:ahLst/>
              <a:cxnLst/>
              <a:rect l="l" t="t" r="r" b="b"/>
              <a:pathLst>
                <a:path w="1754089" h="320202">
                  <a:moveTo>
                    <a:pt x="0" y="0"/>
                  </a:moveTo>
                  <a:lnTo>
                    <a:pt x="1754089" y="0"/>
                  </a:lnTo>
                  <a:lnTo>
                    <a:pt x="1754089" y="320202"/>
                  </a:lnTo>
                  <a:lnTo>
                    <a:pt x="0" y="320202"/>
                  </a:lnTo>
                  <a:close/>
                </a:path>
              </a:pathLst>
            </a:custGeom>
            <a:solidFill>
              <a:srgbClr val="820000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76200"/>
              <a:ext cx="1754089" cy="396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3246187" y="4394541"/>
            <a:ext cx="1081378" cy="1384164"/>
            <a:chOff x="0" y="0"/>
            <a:chExt cx="6350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76200"/>
              <a:ext cx="6350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3371636" y="4643494"/>
            <a:ext cx="830482" cy="830482"/>
            <a:chOff x="0" y="0"/>
            <a:chExt cx="812800" cy="8128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2" name="Freeform 72"/>
          <p:cNvSpPr/>
          <p:nvPr/>
        </p:nvSpPr>
        <p:spPr>
          <a:xfrm>
            <a:off x="13473212" y="4769486"/>
            <a:ext cx="728906" cy="611370"/>
          </a:xfrm>
          <a:custGeom>
            <a:avLst/>
            <a:gdLst/>
            <a:ahLst/>
            <a:cxnLst/>
            <a:rect l="l" t="t" r="r" b="b"/>
            <a:pathLst>
              <a:path w="728906" h="611370">
                <a:moveTo>
                  <a:pt x="0" y="0"/>
                </a:moveTo>
                <a:lnTo>
                  <a:pt x="728905" y="0"/>
                </a:lnTo>
                <a:lnTo>
                  <a:pt x="728905" y="611370"/>
                </a:lnTo>
                <a:lnTo>
                  <a:pt x="0" y="611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3" name="TextBox 73"/>
          <p:cNvSpPr txBox="1"/>
          <p:nvPr/>
        </p:nvSpPr>
        <p:spPr>
          <a:xfrm>
            <a:off x="14379866" y="4731386"/>
            <a:ext cx="2953587" cy="28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1"/>
              </a:lnSpc>
            </a:pPr>
            <a:r>
              <a:rPr lang="en-US" sz="1651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Challenge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4379866" y="4955915"/>
            <a:ext cx="2953587" cy="424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63"/>
              </a:lnSpc>
            </a:pPr>
            <a:r>
              <a:rPr lang="en-US" sz="1188">
                <a:solidFill>
                  <a:srgbClr val="FFFB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Difficulty in integrating blockchain with current carbon credit and offsetting systems.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14074487" y="5948497"/>
            <a:ext cx="2261955" cy="418392"/>
            <a:chOff x="0" y="0"/>
            <a:chExt cx="271850" cy="50284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271850" cy="50284"/>
            </a:xfrm>
            <a:custGeom>
              <a:avLst/>
              <a:gdLst/>
              <a:ahLst/>
              <a:cxnLst/>
              <a:rect l="l" t="t" r="r" b="b"/>
              <a:pathLst>
                <a:path w="271850" h="50284">
                  <a:moveTo>
                    <a:pt x="0" y="0"/>
                  </a:moveTo>
                  <a:lnTo>
                    <a:pt x="271850" y="0"/>
                  </a:lnTo>
                  <a:lnTo>
                    <a:pt x="271850" y="50284"/>
                  </a:lnTo>
                  <a:lnTo>
                    <a:pt x="0" y="50284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77" name="TextBox 77"/>
            <p:cNvSpPr txBox="1"/>
            <p:nvPr/>
          </p:nvSpPr>
          <p:spPr>
            <a:xfrm>
              <a:off x="0" y="-28575"/>
              <a:ext cx="271850" cy="78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8" name="TextBox 78"/>
          <p:cNvSpPr txBox="1"/>
          <p:nvPr/>
        </p:nvSpPr>
        <p:spPr>
          <a:xfrm>
            <a:off x="14074487" y="5971479"/>
            <a:ext cx="2261955" cy="39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4"/>
              </a:lnSpc>
              <a:spcBef>
                <a:spcPct val="0"/>
              </a:spcBef>
            </a:pPr>
            <a:r>
              <a:rPr lang="en-US" sz="2139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Tactical Approach</a:t>
            </a:r>
          </a:p>
        </p:txBody>
      </p:sp>
      <p:grpSp>
        <p:nvGrpSpPr>
          <p:cNvPr id="79" name="Group 79"/>
          <p:cNvGrpSpPr/>
          <p:nvPr/>
        </p:nvGrpSpPr>
        <p:grpSpPr>
          <a:xfrm>
            <a:off x="12811140" y="6638557"/>
            <a:ext cx="5175233" cy="1740464"/>
            <a:chOff x="0" y="0"/>
            <a:chExt cx="790108" cy="265718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790108" cy="265718"/>
            </a:xfrm>
            <a:custGeom>
              <a:avLst/>
              <a:gdLst/>
              <a:ahLst/>
              <a:cxnLst/>
              <a:rect l="l" t="t" r="r" b="b"/>
              <a:pathLst>
                <a:path w="790108" h="265718">
                  <a:moveTo>
                    <a:pt x="0" y="0"/>
                  </a:moveTo>
                  <a:lnTo>
                    <a:pt x="790108" y="0"/>
                  </a:lnTo>
                  <a:lnTo>
                    <a:pt x="790108" y="265718"/>
                  </a:lnTo>
                  <a:lnTo>
                    <a:pt x="0" y="2657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81" name="TextBox 81"/>
            <p:cNvSpPr txBox="1"/>
            <p:nvPr/>
          </p:nvSpPr>
          <p:spPr>
            <a:xfrm>
              <a:off x="0" y="-28575"/>
              <a:ext cx="790108" cy="294293"/>
            </a:xfrm>
            <a:prstGeom prst="rect">
              <a:avLst/>
            </a:prstGeom>
          </p:spPr>
          <p:txBody>
            <a:bodyPr lIns="70505" tIns="70505" rIns="70505" bIns="70505" rtlCol="0" anchor="ctr"/>
            <a:lstStyle/>
            <a:p>
              <a:pPr marL="345436" lvl="1" indent="-172718" algn="l">
                <a:lnSpc>
                  <a:spcPts val="1823"/>
                </a:lnSpc>
                <a:buFont typeface="Arial"/>
                <a:buChar char="•"/>
              </a:pPr>
              <a:r>
                <a:rPr lang="en-US" sz="1599" spc="22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Develop interoperability standards for seamless integration.</a:t>
              </a:r>
            </a:p>
            <a:p>
              <a:pPr marL="345436" lvl="1" indent="-172718" algn="l">
                <a:lnSpc>
                  <a:spcPts val="1823"/>
                </a:lnSpc>
                <a:buFont typeface="Arial"/>
                <a:buChar char="•"/>
              </a:pPr>
              <a:r>
                <a:rPr lang="en-US" sz="1599" spc="22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Provide technical support and resources for system integration.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6628" y="1004504"/>
            <a:ext cx="3855158" cy="49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2"/>
              </a:lnSpc>
            </a:pPr>
            <a:r>
              <a:rPr lang="en-US" sz="320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Solution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209536" y="850039"/>
            <a:ext cx="2998922" cy="30502"/>
            <a:chOff x="0" y="0"/>
            <a:chExt cx="4994540" cy="50800"/>
          </a:xfrm>
        </p:grpSpPr>
        <p:sp>
          <p:nvSpPr>
            <p:cNvPr id="4" name="Freeform 4"/>
            <p:cNvSpPr/>
            <p:nvPr/>
          </p:nvSpPr>
          <p:spPr>
            <a:xfrm>
              <a:off x="25400" y="0"/>
              <a:ext cx="4943729" cy="50800"/>
            </a:xfrm>
            <a:custGeom>
              <a:avLst/>
              <a:gdLst/>
              <a:ahLst/>
              <a:cxnLst/>
              <a:rect l="l" t="t" r="r" b="b"/>
              <a:pathLst>
                <a:path w="4943729" h="50800">
                  <a:moveTo>
                    <a:pt x="0" y="0"/>
                  </a:moveTo>
                  <a:lnTo>
                    <a:pt x="4943729" y="0"/>
                  </a:lnTo>
                  <a:lnTo>
                    <a:pt x="494372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21B79">
                <a:alpha val="4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46628" y="804285"/>
            <a:ext cx="1291435" cy="91507"/>
            <a:chOff x="0" y="0"/>
            <a:chExt cx="2150815" cy="152400"/>
          </a:xfrm>
        </p:grpSpPr>
        <p:sp>
          <p:nvSpPr>
            <p:cNvPr id="6" name="Freeform 6"/>
            <p:cNvSpPr/>
            <p:nvPr/>
          </p:nvSpPr>
          <p:spPr>
            <a:xfrm>
              <a:off x="76200" y="0"/>
              <a:ext cx="1998472" cy="152400"/>
            </a:xfrm>
            <a:custGeom>
              <a:avLst/>
              <a:gdLst/>
              <a:ahLst/>
              <a:cxnLst/>
              <a:rect l="l" t="t" r="r" b="b"/>
              <a:pathLst>
                <a:path w="1998472" h="152400">
                  <a:moveTo>
                    <a:pt x="0" y="0"/>
                  </a:moveTo>
                  <a:lnTo>
                    <a:pt x="1998472" y="0"/>
                  </a:lnTo>
                  <a:lnTo>
                    <a:pt x="199847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21B79"/>
            </a:solidFill>
          </p:spPr>
        </p:sp>
      </p:grpSp>
      <p:sp>
        <p:nvSpPr>
          <p:cNvPr id="7" name="Freeform 7"/>
          <p:cNvSpPr/>
          <p:nvPr/>
        </p:nvSpPr>
        <p:spPr>
          <a:xfrm rot="-10800000">
            <a:off x="192029" y="190918"/>
            <a:ext cx="1372135" cy="1312105"/>
          </a:xfrm>
          <a:custGeom>
            <a:avLst/>
            <a:gdLst/>
            <a:ahLst/>
            <a:cxnLst/>
            <a:rect l="l" t="t" r="r" b="b"/>
            <a:pathLst>
              <a:path w="1372135" h="1312105">
                <a:moveTo>
                  <a:pt x="0" y="0"/>
                </a:moveTo>
                <a:lnTo>
                  <a:pt x="1372135" y="0"/>
                </a:lnTo>
                <a:lnTo>
                  <a:pt x="1372135" y="1312105"/>
                </a:lnTo>
                <a:lnTo>
                  <a:pt x="0" y="1312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50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2548" y="4669106"/>
            <a:ext cx="2059592" cy="1143073"/>
          </a:xfrm>
          <a:custGeom>
            <a:avLst/>
            <a:gdLst/>
            <a:ahLst/>
            <a:cxnLst/>
            <a:rect l="l" t="t" r="r" b="b"/>
            <a:pathLst>
              <a:path w="2059592" h="1143073">
                <a:moveTo>
                  <a:pt x="0" y="0"/>
                </a:moveTo>
                <a:lnTo>
                  <a:pt x="2059592" y="0"/>
                </a:lnTo>
                <a:lnTo>
                  <a:pt x="2059592" y="1143074"/>
                </a:lnTo>
                <a:lnTo>
                  <a:pt x="0" y="1143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V="1">
            <a:off x="2448639" y="6067298"/>
            <a:ext cx="2059592" cy="1143073"/>
          </a:xfrm>
          <a:custGeom>
            <a:avLst/>
            <a:gdLst/>
            <a:ahLst/>
            <a:cxnLst/>
            <a:rect l="l" t="t" r="r" b="b"/>
            <a:pathLst>
              <a:path w="2059592" h="1143073">
                <a:moveTo>
                  <a:pt x="0" y="1143074"/>
                </a:moveTo>
                <a:lnTo>
                  <a:pt x="2059592" y="1143074"/>
                </a:lnTo>
                <a:lnTo>
                  <a:pt x="2059592" y="0"/>
                </a:lnTo>
                <a:lnTo>
                  <a:pt x="0" y="0"/>
                </a:lnTo>
                <a:lnTo>
                  <a:pt x="0" y="114307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271874" y="4669106"/>
            <a:ext cx="2059592" cy="1143073"/>
          </a:xfrm>
          <a:custGeom>
            <a:avLst/>
            <a:gdLst/>
            <a:ahLst/>
            <a:cxnLst/>
            <a:rect l="l" t="t" r="r" b="b"/>
            <a:pathLst>
              <a:path w="2059592" h="1143073">
                <a:moveTo>
                  <a:pt x="0" y="0"/>
                </a:moveTo>
                <a:lnTo>
                  <a:pt x="2059591" y="0"/>
                </a:lnTo>
                <a:lnTo>
                  <a:pt x="2059591" y="1143074"/>
                </a:lnTo>
                <a:lnTo>
                  <a:pt x="0" y="1143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937948" y="4669106"/>
            <a:ext cx="2059592" cy="1143073"/>
          </a:xfrm>
          <a:custGeom>
            <a:avLst/>
            <a:gdLst/>
            <a:ahLst/>
            <a:cxnLst/>
            <a:rect l="l" t="t" r="r" b="b"/>
            <a:pathLst>
              <a:path w="2059592" h="1143073">
                <a:moveTo>
                  <a:pt x="0" y="0"/>
                </a:moveTo>
                <a:lnTo>
                  <a:pt x="2059591" y="0"/>
                </a:lnTo>
                <a:lnTo>
                  <a:pt x="2059591" y="1143074"/>
                </a:lnTo>
                <a:lnTo>
                  <a:pt x="0" y="1143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6137964" y="6067298"/>
            <a:ext cx="2059592" cy="1143073"/>
          </a:xfrm>
          <a:custGeom>
            <a:avLst/>
            <a:gdLst/>
            <a:ahLst/>
            <a:cxnLst/>
            <a:rect l="l" t="t" r="r" b="b"/>
            <a:pathLst>
              <a:path w="2059592" h="1143073">
                <a:moveTo>
                  <a:pt x="0" y="1143074"/>
                </a:moveTo>
                <a:lnTo>
                  <a:pt x="2059592" y="1143074"/>
                </a:lnTo>
                <a:lnTo>
                  <a:pt x="2059592" y="0"/>
                </a:lnTo>
                <a:lnTo>
                  <a:pt x="0" y="0"/>
                </a:lnTo>
                <a:lnTo>
                  <a:pt x="0" y="114307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66423" y="5054669"/>
            <a:ext cx="1291843" cy="1291843"/>
          </a:xfrm>
          <a:custGeom>
            <a:avLst/>
            <a:gdLst/>
            <a:ahLst/>
            <a:cxnLst/>
            <a:rect l="l" t="t" r="r" b="b"/>
            <a:pathLst>
              <a:path w="1291843" h="1291843">
                <a:moveTo>
                  <a:pt x="0" y="0"/>
                </a:moveTo>
                <a:lnTo>
                  <a:pt x="1291843" y="0"/>
                </a:lnTo>
                <a:lnTo>
                  <a:pt x="1291843" y="1291844"/>
                </a:lnTo>
                <a:lnTo>
                  <a:pt x="0" y="1291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12208" y="5400455"/>
            <a:ext cx="600272" cy="600272"/>
          </a:xfrm>
          <a:custGeom>
            <a:avLst/>
            <a:gdLst/>
            <a:ahLst/>
            <a:cxnLst/>
            <a:rect l="l" t="t" r="r" b="b"/>
            <a:pathLst>
              <a:path w="600272" h="600272">
                <a:moveTo>
                  <a:pt x="0" y="0"/>
                </a:moveTo>
                <a:lnTo>
                  <a:pt x="600272" y="0"/>
                </a:lnTo>
                <a:lnTo>
                  <a:pt x="600272" y="600272"/>
                </a:lnTo>
                <a:lnTo>
                  <a:pt x="0" y="6002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832513" y="5643159"/>
            <a:ext cx="1291843" cy="1291843"/>
          </a:xfrm>
          <a:custGeom>
            <a:avLst/>
            <a:gdLst/>
            <a:ahLst/>
            <a:cxnLst/>
            <a:rect l="l" t="t" r="r" b="b"/>
            <a:pathLst>
              <a:path w="1291843" h="1291843">
                <a:moveTo>
                  <a:pt x="0" y="0"/>
                </a:moveTo>
                <a:lnTo>
                  <a:pt x="1291843" y="0"/>
                </a:lnTo>
                <a:lnTo>
                  <a:pt x="1291843" y="1291844"/>
                </a:lnTo>
                <a:lnTo>
                  <a:pt x="0" y="1291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121382" y="5932028"/>
            <a:ext cx="714106" cy="714106"/>
          </a:xfrm>
          <a:custGeom>
            <a:avLst/>
            <a:gdLst/>
            <a:ahLst/>
            <a:cxnLst/>
            <a:rect l="l" t="t" r="r" b="b"/>
            <a:pathLst>
              <a:path w="714106" h="714106">
                <a:moveTo>
                  <a:pt x="0" y="0"/>
                </a:moveTo>
                <a:lnTo>
                  <a:pt x="714106" y="0"/>
                </a:lnTo>
                <a:lnTo>
                  <a:pt x="714106" y="714106"/>
                </a:lnTo>
                <a:lnTo>
                  <a:pt x="0" y="714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521839" y="5643159"/>
            <a:ext cx="1291843" cy="1291843"/>
          </a:xfrm>
          <a:custGeom>
            <a:avLst/>
            <a:gdLst/>
            <a:ahLst/>
            <a:cxnLst/>
            <a:rect l="l" t="t" r="r" b="b"/>
            <a:pathLst>
              <a:path w="1291843" h="1291843">
                <a:moveTo>
                  <a:pt x="0" y="0"/>
                </a:moveTo>
                <a:lnTo>
                  <a:pt x="1291843" y="0"/>
                </a:lnTo>
                <a:lnTo>
                  <a:pt x="1291843" y="1291844"/>
                </a:lnTo>
                <a:lnTo>
                  <a:pt x="0" y="1291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852404" y="5973725"/>
            <a:ext cx="630712" cy="630712"/>
          </a:xfrm>
          <a:custGeom>
            <a:avLst/>
            <a:gdLst/>
            <a:ahLst/>
            <a:cxnLst/>
            <a:rect l="l" t="t" r="r" b="b"/>
            <a:pathLst>
              <a:path w="630712" h="630712">
                <a:moveTo>
                  <a:pt x="0" y="0"/>
                </a:moveTo>
                <a:lnTo>
                  <a:pt x="630712" y="0"/>
                </a:lnTo>
                <a:lnTo>
                  <a:pt x="630712" y="630712"/>
                </a:lnTo>
                <a:lnTo>
                  <a:pt x="0" y="6307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644122" y="5054669"/>
            <a:ext cx="1291843" cy="1291843"/>
          </a:xfrm>
          <a:custGeom>
            <a:avLst/>
            <a:gdLst/>
            <a:ahLst/>
            <a:cxnLst/>
            <a:rect l="l" t="t" r="r" b="b"/>
            <a:pathLst>
              <a:path w="1291843" h="1291843">
                <a:moveTo>
                  <a:pt x="0" y="0"/>
                </a:moveTo>
                <a:lnTo>
                  <a:pt x="1291843" y="0"/>
                </a:lnTo>
                <a:lnTo>
                  <a:pt x="1291843" y="1291844"/>
                </a:lnTo>
                <a:lnTo>
                  <a:pt x="0" y="1291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963862" y="5374410"/>
            <a:ext cx="652363" cy="652363"/>
          </a:xfrm>
          <a:custGeom>
            <a:avLst/>
            <a:gdLst/>
            <a:ahLst/>
            <a:cxnLst/>
            <a:rect l="l" t="t" r="r" b="b"/>
            <a:pathLst>
              <a:path w="652363" h="652363">
                <a:moveTo>
                  <a:pt x="0" y="0"/>
                </a:moveTo>
                <a:lnTo>
                  <a:pt x="652363" y="0"/>
                </a:lnTo>
                <a:lnTo>
                  <a:pt x="652363" y="652363"/>
                </a:lnTo>
                <a:lnTo>
                  <a:pt x="0" y="6523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321822" y="5054669"/>
            <a:ext cx="1291843" cy="1291843"/>
          </a:xfrm>
          <a:custGeom>
            <a:avLst/>
            <a:gdLst/>
            <a:ahLst/>
            <a:cxnLst/>
            <a:rect l="l" t="t" r="r" b="b"/>
            <a:pathLst>
              <a:path w="1291843" h="1291843">
                <a:moveTo>
                  <a:pt x="0" y="0"/>
                </a:moveTo>
                <a:lnTo>
                  <a:pt x="1291843" y="0"/>
                </a:lnTo>
                <a:lnTo>
                  <a:pt x="1291843" y="1291844"/>
                </a:lnTo>
                <a:lnTo>
                  <a:pt x="0" y="1291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656737" y="5389584"/>
            <a:ext cx="622013" cy="622013"/>
          </a:xfrm>
          <a:custGeom>
            <a:avLst/>
            <a:gdLst/>
            <a:ahLst/>
            <a:cxnLst/>
            <a:rect l="l" t="t" r="r" b="b"/>
            <a:pathLst>
              <a:path w="622013" h="622013">
                <a:moveTo>
                  <a:pt x="0" y="0"/>
                </a:moveTo>
                <a:lnTo>
                  <a:pt x="622013" y="0"/>
                </a:lnTo>
                <a:lnTo>
                  <a:pt x="622013" y="622014"/>
                </a:lnTo>
                <a:lnTo>
                  <a:pt x="0" y="62201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94893" y="6686207"/>
            <a:ext cx="1953746" cy="176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5"/>
              </a:lnSpc>
            </a:pPr>
            <a:r>
              <a:rPr lang="en-US" sz="2276" spc="45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1 -</a:t>
            </a:r>
            <a:r>
              <a:rPr lang="en-US" sz="2276" spc="45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Immutable Records and Transparent Transactions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80693" y="3082189"/>
            <a:ext cx="2195483" cy="132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5"/>
              </a:lnSpc>
            </a:pPr>
            <a:r>
              <a:rPr lang="en-US" sz="2276" spc="45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2 - </a:t>
            </a:r>
            <a:r>
              <a:rPr lang="en-US" sz="2276" spc="45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Enhanced Verification and Monitoring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271874" y="7354245"/>
            <a:ext cx="2417754" cy="895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5"/>
              </a:lnSpc>
            </a:pPr>
            <a:r>
              <a:rPr lang="en-US" sz="2276" spc="45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3 - </a:t>
            </a:r>
            <a:r>
              <a:rPr lang="en-US" sz="2276" spc="45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Real-time Data and Reporting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616225" y="3237093"/>
            <a:ext cx="2835173" cy="895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5"/>
              </a:lnSpc>
            </a:pPr>
            <a:r>
              <a:rPr lang="en-US" sz="2276" spc="45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4 -</a:t>
            </a:r>
            <a:r>
              <a:rPr lang="en-US" sz="2276" spc="45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Market Stability and Price Assurance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937948" y="7354245"/>
            <a:ext cx="2835173" cy="895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5"/>
              </a:lnSpc>
            </a:pPr>
            <a:r>
              <a:rPr lang="en-US" sz="2276" spc="45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5 -</a:t>
            </a:r>
            <a:r>
              <a:rPr lang="en-US" sz="2276" spc="45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Proper Funding for Sustainable Projects 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6752799" y="1263606"/>
            <a:ext cx="3397199" cy="783291"/>
            <a:chOff x="0" y="0"/>
            <a:chExt cx="564062" cy="13005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64062" cy="130056"/>
            </a:xfrm>
            <a:custGeom>
              <a:avLst/>
              <a:gdLst/>
              <a:ahLst/>
              <a:cxnLst/>
              <a:rect l="l" t="t" r="r" b="b"/>
              <a:pathLst>
                <a:path w="564062" h="130056">
                  <a:moveTo>
                    <a:pt x="0" y="0"/>
                  </a:moveTo>
                  <a:lnTo>
                    <a:pt x="564062" y="0"/>
                  </a:lnTo>
                  <a:lnTo>
                    <a:pt x="564062" y="130056"/>
                  </a:lnTo>
                  <a:lnTo>
                    <a:pt x="0" y="1300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564062" cy="17768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312"/>
                </a:lnSpc>
                <a:spcBef>
                  <a:spcPct val="0"/>
                </a:spcBef>
              </a:pPr>
              <a:r>
                <a:rPr lang="en-US" sz="2400" spc="33">
                  <a:solidFill>
                    <a:srgbClr val="2C2D30"/>
                  </a:solidFill>
                  <a:latin typeface="Oswald"/>
                  <a:ea typeface="Oswald"/>
                  <a:cs typeface="Oswald"/>
                  <a:sym typeface="Oswald"/>
                </a:rPr>
                <a:t>ROLES IN GREENBLOX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161925" y="1995211"/>
            <a:ext cx="2870706" cy="507098"/>
            <a:chOff x="0" y="0"/>
            <a:chExt cx="456521" cy="8064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56521" cy="80642"/>
            </a:xfrm>
            <a:custGeom>
              <a:avLst/>
              <a:gdLst/>
              <a:ahLst/>
              <a:cxnLst/>
              <a:rect l="l" t="t" r="r" b="b"/>
              <a:pathLst>
                <a:path w="456521" h="80642">
                  <a:moveTo>
                    <a:pt x="0" y="0"/>
                  </a:moveTo>
                  <a:lnTo>
                    <a:pt x="456521" y="0"/>
                  </a:lnTo>
                  <a:lnTo>
                    <a:pt x="456521" y="80642"/>
                  </a:lnTo>
                  <a:lnTo>
                    <a:pt x="0" y="80642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456521" cy="109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3205743" y="1969433"/>
            <a:ext cx="2875082" cy="426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1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 Project Developers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183484" y="2578898"/>
            <a:ext cx="4919599" cy="417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sz="220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and manage </a:t>
            </a:r>
            <a:r>
              <a:rPr lang="en-US" sz="2209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carbon</a:t>
            </a:r>
            <a:r>
              <a:rPr lang="en-US" sz="220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offset projects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2275009" y="3162413"/>
            <a:ext cx="4592915" cy="615163"/>
            <a:chOff x="0" y="0"/>
            <a:chExt cx="762595" cy="10214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62595" cy="102140"/>
            </a:xfrm>
            <a:custGeom>
              <a:avLst/>
              <a:gdLst/>
              <a:ahLst/>
              <a:cxnLst/>
              <a:rect l="l" t="t" r="r" b="b"/>
              <a:pathLst>
                <a:path w="762595" h="102140">
                  <a:moveTo>
                    <a:pt x="0" y="0"/>
                  </a:moveTo>
                  <a:lnTo>
                    <a:pt x="762595" y="0"/>
                  </a:lnTo>
                  <a:lnTo>
                    <a:pt x="762595" y="102140"/>
                  </a:lnTo>
                  <a:lnTo>
                    <a:pt x="0" y="102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762595" cy="1307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483"/>
                </a:lnSpc>
                <a:spcBef>
                  <a:spcPct val="0"/>
                </a:spcBef>
              </a:pPr>
              <a:r>
                <a:rPr lang="en-US" sz="1800" spc="25">
                  <a:solidFill>
                    <a:srgbClr val="2C2D30"/>
                  </a:solidFill>
                  <a:latin typeface="Oswald"/>
                  <a:ea typeface="Oswald"/>
                  <a:cs typeface="Oswald"/>
                  <a:sym typeface="Oswald"/>
                </a:rPr>
                <a:t>OVERVIEW OF PROJECT DEVELOPERS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468982" y="3925279"/>
            <a:ext cx="2348604" cy="322353"/>
            <a:chOff x="0" y="0"/>
            <a:chExt cx="373492" cy="5126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73492" cy="51263"/>
            </a:xfrm>
            <a:custGeom>
              <a:avLst/>
              <a:gdLst/>
              <a:ahLst/>
              <a:cxnLst/>
              <a:rect l="l" t="t" r="r" b="b"/>
              <a:pathLst>
                <a:path w="373492" h="51263">
                  <a:moveTo>
                    <a:pt x="0" y="0"/>
                  </a:moveTo>
                  <a:lnTo>
                    <a:pt x="373492" y="0"/>
                  </a:lnTo>
                  <a:lnTo>
                    <a:pt x="373492" y="51263"/>
                  </a:lnTo>
                  <a:lnTo>
                    <a:pt x="0" y="51263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373492" cy="79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3512800" y="3918551"/>
            <a:ext cx="2304786" cy="31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9"/>
              </a:lnSpc>
              <a:spcBef>
                <a:spcPct val="0"/>
              </a:spcBef>
            </a:pPr>
            <a:r>
              <a:rPr lang="en-US" sz="1628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Renewable Energy Project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3161925" y="4458123"/>
            <a:ext cx="3136164" cy="893245"/>
            <a:chOff x="0" y="0"/>
            <a:chExt cx="569007" cy="16206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569007" cy="162065"/>
            </a:xfrm>
            <a:custGeom>
              <a:avLst/>
              <a:gdLst/>
              <a:ahLst/>
              <a:cxnLst/>
              <a:rect l="l" t="t" r="r" b="b"/>
              <a:pathLst>
                <a:path w="569007" h="162065">
                  <a:moveTo>
                    <a:pt x="0" y="0"/>
                  </a:moveTo>
                  <a:lnTo>
                    <a:pt x="569007" y="0"/>
                  </a:lnTo>
                  <a:lnTo>
                    <a:pt x="569007" y="162065"/>
                  </a:lnTo>
                  <a:lnTo>
                    <a:pt x="0" y="162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19050"/>
              <a:ext cx="569007" cy="181115"/>
            </a:xfrm>
            <a:prstGeom prst="rect">
              <a:avLst/>
            </a:prstGeom>
          </p:spPr>
          <p:txBody>
            <a:bodyPr lIns="70505" tIns="70505" rIns="70505" bIns="70505" rtlCol="0" anchor="ctr"/>
            <a:lstStyle/>
            <a:p>
              <a:pPr marL="259078" lvl="1" indent="-129539" algn="l">
                <a:lnSpc>
                  <a:spcPts val="1367"/>
                </a:lnSpc>
                <a:buFont typeface="Arial"/>
                <a:buChar char="•"/>
              </a:pPr>
              <a:r>
                <a:rPr lang="en-US" sz="1199" spc="16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Promotion of solar power </a:t>
              </a:r>
            </a:p>
            <a:p>
              <a:pPr marL="259078" lvl="1" indent="-129539" algn="l">
                <a:lnSpc>
                  <a:spcPts val="1367"/>
                </a:lnSpc>
                <a:buFont typeface="Arial"/>
                <a:buChar char="•"/>
              </a:pPr>
              <a:r>
                <a:rPr lang="en-US" sz="1199" spc="16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Solar irrigation</a:t>
              </a:r>
            </a:p>
            <a:p>
              <a:pPr marL="259078" lvl="1" indent="-129539" algn="l">
                <a:lnSpc>
                  <a:spcPts val="1367"/>
                </a:lnSpc>
                <a:buFont typeface="Arial"/>
                <a:buChar char="•"/>
              </a:pPr>
              <a:r>
                <a:rPr lang="en-US" sz="1199" spc="16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Waste-to-energy projects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1811346" y="5696286"/>
            <a:ext cx="5520241" cy="984801"/>
            <a:chOff x="0" y="0"/>
            <a:chExt cx="6109785" cy="110617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111055" cy="1107440"/>
            </a:xfrm>
            <a:custGeom>
              <a:avLst/>
              <a:gdLst/>
              <a:ahLst/>
              <a:cxnLst/>
              <a:rect l="l" t="t" r="r" b="b"/>
              <a:pathLst>
                <a:path w="6111055" h="1107440">
                  <a:moveTo>
                    <a:pt x="610978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111055" y="1107440"/>
                  </a:lnTo>
                  <a:lnTo>
                    <a:pt x="6111055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9" name="Group 49"/>
          <p:cNvGrpSpPr/>
          <p:nvPr/>
        </p:nvGrpSpPr>
        <p:grpSpPr>
          <a:xfrm>
            <a:off x="11811346" y="6849947"/>
            <a:ext cx="5520241" cy="984801"/>
            <a:chOff x="0" y="0"/>
            <a:chExt cx="6109785" cy="110617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111055" cy="1107440"/>
            </a:xfrm>
            <a:custGeom>
              <a:avLst/>
              <a:gdLst/>
              <a:ahLst/>
              <a:cxnLst/>
              <a:rect l="l" t="t" r="r" b="b"/>
              <a:pathLst>
                <a:path w="6111055" h="1107440">
                  <a:moveTo>
                    <a:pt x="610978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111055" y="1107440"/>
                  </a:lnTo>
                  <a:lnTo>
                    <a:pt x="6111055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11811346" y="8003608"/>
            <a:ext cx="5520241" cy="984801"/>
            <a:chOff x="0" y="0"/>
            <a:chExt cx="6109785" cy="110617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111055" cy="1107440"/>
            </a:xfrm>
            <a:custGeom>
              <a:avLst/>
              <a:gdLst/>
              <a:ahLst/>
              <a:cxnLst/>
              <a:rect l="l" t="t" r="r" b="b"/>
              <a:pathLst>
                <a:path w="6111055" h="1107440">
                  <a:moveTo>
                    <a:pt x="610978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111055" y="1107440"/>
                  </a:lnTo>
                  <a:lnTo>
                    <a:pt x="6111055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5" name="TextBox 55"/>
          <p:cNvSpPr txBox="1"/>
          <p:nvPr/>
        </p:nvSpPr>
        <p:spPr>
          <a:xfrm>
            <a:off x="12800651" y="6012120"/>
            <a:ext cx="3358081" cy="315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3"/>
              </a:lnSpc>
            </a:pPr>
            <a:r>
              <a:rPr lang="en-US" sz="18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Forestry and Land Use Projects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2800651" y="7165767"/>
            <a:ext cx="4530936" cy="315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3"/>
              </a:lnSpc>
            </a:pPr>
            <a:r>
              <a:rPr lang="en-US" sz="18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Waste Management Projects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800651" y="8319428"/>
            <a:ext cx="3693186" cy="315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3"/>
              </a:lnSpc>
            </a:pPr>
            <a:r>
              <a:rPr lang="en-US" sz="18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Sustainable Agricultural Practices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11861254" y="9154585"/>
            <a:ext cx="5520241" cy="984801"/>
            <a:chOff x="0" y="0"/>
            <a:chExt cx="6109785" cy="110617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6111055" cy="1107440"/>
            </a:xfrm>
            <a:custGeom>
              <a:avLst/>
              <a:gdLst/>
              <a:ahLst/>
              <a:cxnLst/>
              <a:rect l="l" t="t" r="r" b="b"/>
              <a:pathLst>
                <a:path w="6111055" h="1107440">
                  <a:moveTo>
                    <a:pt x="610978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111055" y="1107440"/>
                  </a:lnTo>
                  <a:lnTo>
                    <a:pt x="6111055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1" name="TextBox 61"/>
          <p:cNvSpPr txBox="1"/>
          <p:nvPr/>
        </p:nvSpPr>
        <p:spPr>
          <a:xfrm>
            <a:off x="12850560" y="9331925"/>
            <a:ext cx="3693186" cy="59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3"/>
              </a:lnSpc>
            </a:pPr>
            <a:r>
              <a:rPr lang="en-US" sz="18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Carbon Capture and Storage (CCS) Projects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85243" y="1365637"/>
            <a:ext cx="9542658" cy="1608464"/>
            <a:chOff x="0" y="0"/>
            <a:chExt cx="2779071" cy="4684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9071" cy="468427"/>
            </a:xfrm>
            <a:custGeom>
              <a:avLst/>
              <a:gdLst/>
              <a:ahLst/>
              <a:cxnLst/>
              <a:rect l="l" t="t" r="r" b="b"/>
              <a:pathLst>
                <a:path w="2779071" h="468427">
                  <a:moveTo>
                    <a:pt x="81130" y="0"/>
                  </a:moveTo>
                  <a:lnTo>
                    <a:pt x="2697942" y="0"/>
                  </a:lnTo>
                  <a:cubicBezTo>
                    <a:pt x="2719459" y="0"/>
                    <a:pt x="2740094" y="8548"/>
                    <a:pt x="2755309" y="23762"/>
                  </a:cubicBezTo>
                  <a:cubicBezTo>
                    <a:pt x="2770524" y="38977"/>
                    <a:pt x="2779071" y="59613"/>
                    <a:pt x="2779071" y="81130"/>
                  </a:cubicBezTo>
                  <a:lnTo>
                    <a:pt x="2779071" y="387297"/>
                  </a:lnTo>
                  <a:cubicBezTo>
                    <a:pt x="2779071" y="408814"/>
                    <a:pt x="2770524" y="429450"/>
                    <a:pt x="2755309" y="444664"/>
                  </a:cubicBezTo>
                  <a:cubicBezTo>
                    <a:pt x="2740094" y="459879"/>
                    <a:pt x="2719459" y="468427"/>
                    <a:pt x="2697942" y="468427"/>
                  </a:cubicBezTo>
                  <a:lnTo>
                    <a:pt x="81130" y="468427"/>
                  </a:lnTo>
                  <a:cubicBezTo>
                    <a:pt x="59613" y="468427"/>
                    <a:pt x="38977" y="459879"/>
                    <a:pt x="23762" y="444664"/>
                  </a:cubicBezTo>
                  <a:cubicBezTo>
                    <a:pt x="8548" y="429450"/>
                    <a:pt x="0" y="408814"/>
                    <a:pt x="0" y="387297"/>
                  </a:cubicBezTo>
                  <a:lnTo>
                    <a:pt x="0" y="81130"/>
                  </a:lnTo>
                  <a:cubicBezTo>
                    <a:pt x="0" y="59613"/>
                    <a:pt x="8548" y="38977"/>
                    <a:pt x="23762" y="23762"/>
                  </a:cubicBezTo>
                  <a:cubicBezTo>
                    <a:pt x="38977" y="8548"/>
                    <a:pt x="59613" y="0"/>
                    <a:pt x="8113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779071" cy="54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8700" y="2374290"/>
            <a:ext cx="6351615" cy="6326804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38492" r="-38492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2000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8365784" y="2018374"/>
            <a:ext cx="878157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Summarizes documents and compliance reports.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220077" y="1028700"/>
            <a:ext cx="7068211" cy="673875"/>
            <a:chOff x="0" y="0"/>
            <a:chExt cx="1861587" cy="1774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61587" cy="177481"/>
            </a:xfrm>
            <a:custGeom>
              <a:avLst/>
              <a:gdLst/>
              <a:ahLst/>
              <a:cxnLst/>
              <a:rect l="l" t="t" r="r" b="b"/>
              <a:pathLst>
                <a:path w="1861587" h="177481">
                  <a:moveTo>
                    <a:pt x="88741" y="0"/>
                  </a:moveTo>
                  <a:lnTo>
                    <a:pt x="1772846" y="0"/>
                  </a:lnTo>
                  <a:cubicBezTo>
                    <a:pt x="1821856" y="0"/>
                    <a:pt x="1861587" y="39731"/>
                    <a:pt x="1861587" y="88741"/>
                  </a:cubicBezTo>
                  <a:lnTo>
                    <a:pt x="1861587" y="88741"/>
                  </a:lnTo>
                  <a:cubicBezTo>
                    <a:pt x="1861587" y="112276"/>
                    <a:pt x="1852237" y="134848"/>
                    <a:pt x="1835595" y="151490"/>
                  </a:cubicBezTo>
                  <a:cubicBezTo>
                    <a:pt x="1818953" y="168132"/>
                    <a:pt x="1796381" y="177481"/>
                    <a:pt x="1772846" y="177481"/>
                  </a:cubicBezTo>
                  <a:lnTo>
                    <a:pt x="88741" y="177481"/>
                  </a:lnTo>
                  <a:cubicBezTo>
                    <a:pt x="65205" y="177481"/>
                    <a:pt x="42634" y="168132"/>
                    <a:pt x="25992" y="151490"/>
                  </a:cubicBezTo>
                  <a:cubicBezTo>
                    <a:pt x="9349" y="134848"/>
                    <a:pt x="0" y="112276"/>
                    <a:pt x="0" y="88741"/>
                  </a:cubicBezTo>
                  <a:lnTo>
                    <a:pt x="0" y="88741"/>
                  </a:lnTo>
                  <a:cubicBezTo>
                    <a:pt x="0" y="65205"/>
                    <a:pt x="9349" y="42634"/>
                    <a:pt x="25992" y="25992"/>
                  </a:cubicBezTo>
                  <a:cubicBezTo>
                    <a:pt x="42634" y="9349"/>
                    <a:pt x="65205" y="0"/>
                    <a:pt x="88741" y="0"/>
                  </a:cubicBez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1861587" cy="253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045847" y="1120845"/>
            <a:ext cx="5416671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Report Summary Tool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982853" y="3616130"/>
            <a:ext cx="9542658" cy="1608464"/>
            <a:chOff x="0" y="0"/>
            <a:chExt cx="2779071" cy="46842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79071" cy="468427"/>
            </a:xfrm>
            <a:custGeom>
              <a:avLst/>
              <a:gdLst/>
              <a:ahLst/>
              <a:cxnLst/>
              <a:rect l="l" t="t" r="r" b="b"/>
              <a:pathLst>
                <a:path w="2779071" h="468427">
                  <a:moveTo>
                    <a:pt x="81130" y="0"/>
                  </a:moveTo>
                  <a:lnTo>
                    <a:pt x="2697942" y="0"/>
                  </a:lnTo>
                  <a:cubicBezTo>
                    <a:pt x="2719459" y="0"/>
                    <a:pt x="2740094" y="8548"/>
                    <a:pt x="2755309" y="23762"/>
                  </a:cubicBezTo>
                  <a:cubicBezTo>
                    <a:pt x="2770524" y="38977"/>
                    <a:pt x="2779071" y="59613"/>
                    <a:pt x="2779071" y="81130"/>
                  </a:cubicBezTo>
                  <a:lnTo>
                    <a:pt x="2779071" y="387297"/>
                  </a:lnTo>
                  <a:cubicBezTo>
                    <a:pt x="2779071" y="408814"/>
                    <a:pt x="2770524" y="429450"/>
                    <a:pt x="2755309" y="444664"/>
                  </a:cubicBezTo>
                  <a:cubicBezTo>
                    <a:pt x="2740094" y="459879"/>
                    <a:pt x="2719459" y="468427"/>
                    <a:pt x="2697942" y="468427"/>
                  </a:cubicBezTo>
                  <a:lnTo>
                    <a:pt x="81130" y="468427"/>
                  </a:lnTo>
                  <a:cubicBezTo>
                    <a:pt x="59613" y="468427"/>
                    <a:pt x="38977" y="459879"/>
                    <a:pt x="23762" y="444664"/>
                  </a:cubicBezTo>
                  <a:cubicBezTo>
                    <a:pt x="8548" y="429450"/>
                    <a:pt x="0" y="408814"/>
                    <a:pt x="0" y="387297"/>
                  </a:cubicBezTo>
                  <a:lnTo>
                    <a:pt x="0" y="81130"/>
                  </a:lnTo>
                  <a:cubicBezTo>
                    <a:pt x="0" y="59613"/>
                    <a:pt x="8548" y="38977"/>
                    <a:pt x="23762" y="23762"/>
                  </a:cubicBezTo>
                  <a:cubicBezTo>
                    <a:pt x="38977" y="8548"/>
                    <a:pt x="59613" y="0"/>
                    <a:pt x="8113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2779071" cy="54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361005" y="4316345"/>
            <a:ext cx="878157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Calculates carbon emissions.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217687" y="3279192"/>
            <a:ext cx="7068211" cy="673875"/>
            <a:chOff x="0" y="0"/>
            <a:chExt cx="1861587" cy="1774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61587" cy="177481"/>
            </a:xfrm>
            <a:custGeom>
              <a:avLst/>
              <a:gdLst/>
              <a:ahLst/>
              <a:cxnLst/>
              <a:rect l="l" t="t" r="r" b="b"/>
              <a:pathLst>
                <a:path w="1861587" h="177481">
                  <a:moveTo>
                    <a:pt x="88741" y="0"/>
                  </a:moveTo>
                  <a:lnTo>
                    <a:pt x="1772846" y="0"/>
                  </a:lnTo>
                  <a:cubicBezTo>
                    <a:pt x="1821856" y="0"/>
                    <a:pt x="1861587" y="39731"/>
                    <a:pt x="1861587" y="88741"/>
                  </a:cubicBezTo>
                  <a:lnTo>
                    <a:pt x="1861587" y="88741"/>
                  </a:lnTo>
                  <a:cubicBezTo>
                    <a:pt x="1861587" y="112276"/>
                    <a:pt x="1852237" y="134848"/>
                    <a:pt x="1835595" y="151490"/>
                  </a:cubicBezTo>
                  <a:cubicBezTo>
                    <a:pt x="1818953" y="168132"/>
                    <a:pt x="1796381" y="177481"/>
                    <a:pt x="1772846" y="177481"/>
                  </a:cubicBezTo>
                  <a:lnTo>
                    <a:pt x="88741" y="177481"/>
                  </a:lnTo>
                  <a:cubicBezTo>
                    <a:pt x="65205" y="177481"/>
                    <a:pt x="42634" y="168132"/>
                    <a:pt x="25992" y="151490"/>
                  </a:cubicBezTo>
                  <a:cubicBezTo>
                    <a:pt x="9349" y="134848"/>
                    <a:pt x="0" y="112276"/>
                    <a:pt x="0" y="88741"/>
                  </a:cubicBezTo>
                  <a:lnTo>
                    <a:pt x="0" y="88741"/>
                  </a:lnTo>
                  <a:cubicBezTo>
                    <a:pt x="0" y="65205"/>
                    <a:pt x="9349" y="42634"/>
                    <a:pt x="25992" y="25992"/>
                  </a:cubicBezTo>
                  <a:cubicBezTo>
                    <a:pt x="42634" y="9349"/>
                    <a:pt x="65205" y="0"/>
                    <a:pt x="88741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1861587" cy="253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043457" y="3371337"/>
            <a:ext cx="5416671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Carbon Footprint Calculator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8137643" y="5961581"/>
            <a:ext cx="9542658" cy="1608464"/>
            <a:chOff x="0" y="0"/>
            <a:chExt cx="2779071" cy="4684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79071" cy="468427"/>
            </a:xfrm>
            <a:custGeom>
              <a:avLst/>
              <a:gdLst/>
              <a:ahLst/>
              <a:cxnLst/>
              <a:rect l="l" t="t" r="r" b="b"/>
              <a:pathLst>
                <a:path w="2779071" h="468427">
                  <a:moveTo>
                    <a:pt x="81130" y="0"/>
                  </a:moveTo>
                  <a:lnTo>
                    <a:pt x="2697942" y="0"/>
                  </a:lnTo>
                  <a:cubicBezTo>
                    <a:pt x="2719459" y="0"/>
                    <a:pt x="2740094" y="8548"/>
                    <a:pt x="2755309" y="23762"/>
                  </a:cubicBezTo>
                  <a:cubicBezTo>
                    <a:pt x="2770524" y="38977"/>
                    <a:pt x="2779071" y="59613"/>
                    <a:pt x="2779071" y="81130"/>
                  </a:cubicBezTo>
                  <a:lnTo>
                    <a:pt x="2779071" y="387297"/>
                  </a:lnTo>
                  <a:cubicBezTo>
                    <a:pt x="2779071" y="408814"/>
                    <a:pt x="2770524" y="429450"/>
                    <a:pt x="2755309" y="444664"/>
                  </a:cubicBezTo>
                  <a:cubicBezTo>
                    <a:pt x="2740094" y="459879"/>
                    <a:pt x="2719459" y="468427"/>
                    <a:pt x="2697942" y="468427"/>
                  </a:cubicBezTo>
                  <a:lnTo>
                    <a:pt x="81130" y="468427"/>
                  </a:lnTo>
                  <a:cubicBezTo>
                    <a:pt x="59613" y="468427"/>
                    <a:pt x="38977" y="459879"/>
                    <a:pt x="23762" y="444664"/>
                  </a:cubicBezTo>
                  <a:cubicBezTo>
                    <a:pt x="8548" y="429450"/>
                    <a:pt x="0" y="408814"/>
                    <a:pt x="0" y="387297"/>
                  </a:cubicBezTo>
                  <a:lnTo>
                    <a:pt x="0" y="81130"/>
                  </a:lnTo>
                  <a:cubicBezTo>
                    <a:pt x="0" y="59613"/>
                    <a:pt x="8548" y="38977"/>
                    <a:pt x="23762" y="23762"/>
                  </a:cubicBezTo>
                  <a:cubicBezTo>
                    <a:pt x="38977" y="8548"/>
                    <a:pt x="59613" y="0"/>
                    <a:pt x="8113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2779071" cy="54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518184" y="6614317"/>
            <a:ext cx="878157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XGBoost model predicts carbon reduction with 93% accuracy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372477" y="5624643"/>
            <a:ext cx="7068211" cy="673875"/>
            <a:chOff x="0" y="0"/>
            <a:chExt cx="1861587" cy="17748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861587" cy="177481"/>
            </a:xfrm>
            <a:custGeom>
              <a:avLst/>
              <a:gdLst/>
              <a:ahLst/>
              <a:cxnLst/>
              <a:rect l="l" t="t" r="r" b="b"/>
              <a:pathLst>
                <a:path w="1861587" h="177481">
                  <a:moveTo>
                    <a:pt x="88741" y="0"/>
                  </a:moveTo>
                  <a:lnTo>
                    <a:pt x="1772846" y="0"/>
                  </a:lnTo>
                  <a:cubicBezTo>
                    <a:pt x="1821856" y="0"/>
                    <a:pt x="1861587" y="39731"/>
                    <a:pt x="1861587" y="88741"/>
                  </a:cubicBezTo>
                  <a:lnTo>
                    <a:pt x="1861587" y="88741"/>
                  </a:lnTo>
                  <a:cubicBezTo>
                    <a:pt x="1861587" y="112276"/>
                    <a:pt x="1852237" y="134848"/>
                    <a:pt x="1835595" y="151490"/>
                  </a:cubicBezTo>
                  <a:cubicBezTo>
                    <a:pt x="1818953" y="168132"/>
                    <a:pt x="1796381" y="177481"/>
                    <a:pt x="1772846" y="177481"/>
                  </a:cubicBezTo>
                  <a:lnTo>
                    <a:pt x="88741" y="177481"/>
                  </a:lnTo>
                  <a:cubicBezTo>
                    <a:pt x="65205" y="177481"/>
                    <a:pt x="42634" y="168132"/>
                    <a:pt x="25992" y="151490"/>
                  </a:cubicBezTo>
                  <a:cubicBezTo>
                    <a:pt x="9349" y="134848"/>
                    <a:pt x="0" y="112276"/>
                    <a:pt x="0" y="88741"/>
                  </a:cubicBezTo>
                  <a:lnTo>
                    <a:pt x="0" y="88741"/>
                  </a:lnTo>
                  <a:cubicBezTo>
                    <a:pt x="0" y="65205"/>
                    <a:pt x="9349" y="42634"/>
                    <a:pt x="25992" y="25992"/>
                  </a:cubicBezTo>
                  <a:cubicBezTo>
                    <a:pt x="42634" y="9349"/>
                    <a:pt x="65205" y="0"/>
                    <a:pt x="88741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1861587" cy="253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198247" y="5716788"/>
            <a:ext cx="5416671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ML-Based Prediction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8137643" y="8307032"/>
            <a:ext cx="9542658" cy="1608464"/>
            <a:chOff x="0" y="0"/>
            <a:chExt cx="2779071" cy="46842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779071" cy="468427"/>
            </a:xfrm>
            <a:custGeom>
              <a:avLst/>
              <a:gdLst/>
              <a:ahLst/>
              <a:cxnLst/>
              <a:rect l="l" t="t" r="r" b="b"/>
              <a:pathLst>
                <a:path w="2779071" h="468427">
                  <a:moveTo>
                    <a:pt x="81130" y="0"/>
                  </a:moveTo>
                  <a:lnTo>
                    <a:pt x="2697942" y="0"/>
                  </a:lnTo>
                  <a:cubicBezTo>
                    <a:pt x="2719459" y="0"/>
                    <a:pt x="2740094" y="8548"/>
                    <a:pt x="2755309" y="23762"/>
                  </a:cubicBezTo>
                  <a:cubicBezTo>
                    <a:pt x="2770524" y="38977"/>
                    <a:pt x="2779071" y="59613"/>
                    <a:pt x="2779071" y="81130"/>
                  </a:cubicBezTo>
                  <a:lnTo>
                    <a:pt x="2779071" y="387297"/>
                  </a:lnTo>
                  <a:cubicBezTo>
                    <a:pt x="2779071" y="408814"/>
                    <a:pt x="2770524" y="429450"/>
                    <a:pt x="2755309" y="444664"/>
                  </a:cubicBezTo>
                  <a:cubicBezTo>
                    <a:pt x="2740094" y="459879"/>
                    <a:pt x="2719459" y="468427"/>
                    <a:pt x="2697942" y="468427"/>
                  </a:cubicBezTo>
                  <a:lnTo>
                    <a:pt x="81130" y="468427"/>
                  </a:lnTo>
                  <a:cubicBezTo>
                    <a:pt x="59613" y="468427"/>
                    <a:pt x="38977" y="459879"/>
                    <a:pt x="23762" y="444664"/>
                  </a:cubicBezTo>
                  <a:cubicBezTo>
                    <a:pt x="8548" y="429450"/>
                    <a:pt x="0" y="408814"/>
                    <a:pt x="0" y="387297"/>
                  </a:cubicBezTo>
                  <a:lnTo>
                    <a:pt x="0" y="81130"/>
                  </a:lnTo>
                  <a:cubicBezTo>
                    <a:pt x="0" y="59613"/>
                    <a:pt x="8548" y="38977"/>
                    <a:pt x="23762" y="23762"/>
                  </a:cubicBezTo>
                  <a:cubicBezTo>
                    <a:pt x="38977" y="8548"/>
                    <a:pt x="59613" y="0"/>
                    <a:pt x="8113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76200"/>
              <a:ext cx="2779071" cy="54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8518184" y="8959768"/>
            <a:ext cx="878157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eco-friendly recommendations 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372477" y="7970094"/>
            <a:ext cx="7068211" cy="673875"/>
            <a:chOff x="0" y="0"/>
            <a:chExt cx="1861587" cy="17748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861587" cy="177481"/>
            </a:xfrm>
            <a:custGeom>
              <a:avLst/>
              <a:gdLst/>
              <a:ahLst/>
              <a:cxnLst/>
              <a:rect l="l" t="t" r="r" b="b"/>
              <a:pathLst>
                <a:path w="1861587" h="177481">
                  <a:moveTo>
                    <a:pt x="88741" y="0"/>
                  </a:moveTo>
                  <a:lnTo>
                    <a:pt x="1772846" y="0"/>
                  </a:lnTo>
                  <a:cubicBezTo>
                    <a:pt x="1821856" y="0"/>
                    <a:pt x="1861587" y="39731"/>
                    <a:pt x="1861587" y="88741"/>
                  </a:cubicBezTo>
                  <a:lnTo>
                    <a:pt x="1861587" y="88741"/>
                  </a:lnTo>
                  <a:cubicBezTo>
                    <a:pt x="1861587" y="112276"/>
                    <a:pt x="1852237" y="134848"/>
                    <a:pt x="1835595" y="151490"/>
                  </a:cubicBezTo>
                  <a:cubicBezTo>
                    <a:pt x="1818953" y="168132"/>
                    <a:pt x="1796381" y="177481"/>
                    <a:pt x="1772846" y="177481"/>
                  </a:cubicBezTo>
                  <a:lnTo>
                    <a:pt x="88741" y="177481"/>
                  </a:lnTo>
                  <a:cubicBezTo>
                    <a:pt x="65205" y="177481"/>
                    <a:pt x="42634" y="168132"/>
                    <a:pt x="25992" y="151490"/>
                  </a:cubicBezTo>
                  <a:cubicBezTo>
                    <a:pt x="9349" y="134848"/>
                    <a:pt x="0" y="112276"/>
                    <a:pt x="0" y="88741"/>
                  </a:cubicBezTo>
                  <a:lnTo>
                    <a:pt x="0" y="88741"/>
                  </a:lnTo>
                  <a:cubicBezTo>
                    <a:pt x="0" y="65205"/>
                    <a:pt x="9349" y="42634"/>
                    <a:pt x="25992" y="25992"/>
                  </a:cubicBezTo>
                  <a:cubicBezTo>
                    <a:pt x="42634" y="9349"/>
                    <a:pt x="65205" y="0"/>
                    <a:pt x="88741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1861587" cy="253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0198247" y="8062239"/>
            <a:ext cx="5416671" cy="342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Chat bot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05818" y="1081449"/>
            <a:ext cx="3464144" cy="49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2"/>
              </a:lnSpc>
            </a:pPr>
            <a:r>
              <a:rPr lang="en-US" sz="320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 Integration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268726" y="926983"/>
            <a:ext cx="2998922" cy="30502"/>
            <a:chOff x="0" y="0"/>
            <a:chExt cx="4994540" cy="50800"/>
          </a:xfrm>
        </p:grpSpPr>
        <p:sp>
          <p:nvSpPr>
            <p:cNvPr id="39" name="Freeform 39"/>
            <p:cNvSpPr/>
            <p:nvPr/>
          </p:nvSpPr>
          <p:spPr>
            <a:xfrm>
              <a:off x="25400" y="0"/>
              <a:ext cx="4943729" cy="50800"/>
            </a:xfrm>
            <a:custGeom>
              <a:avLst/>
              <a:gdLst/>
              <a:ahLst/>
              <a:cxnLst/>
              <a:rect l="l" t="t" r="r" b="b"/>
              <a:pathLst>
                <a:path w="4943729" h="50800">
                  <a:moveTo>
                    <a:pt x="0" y="0"/>
                  </a:moveTo>
                  <a:lnTo>
                    <a:pt x="4943729" y="0"/>
                  </a:lnTo>
                  <a:lnTo>
                    <a:pt x="494372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21B79">
                <a:alpha val="49804"/>
              </a:srgbClr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205818" y="881230"/>
            <a:ext cx="1291435" cy="91507"/>
            <a:chOff x="0" y="0"/>
            <a:chExt cx="2150815" cy="152400"/>
          </a:xfrm>
        </p:grpSpPr>
        <p:sp>
          <p:nvSpPr>
            <p:cNvPr id="41" name="Freeform 41"/>
            <p:cNvSpPr/>
            <p:nvPr/>
          </p:nvSpPr>
          <p:spPr>
            <a:xfrm>
              <a:off x="76200" y="0"/>
              <a:ext cx="1998472" cy="152400"/>
            </a:xfrm>
            <a:custGeom>
              <a:avLst/>
              <a:gdLst/>
              <a:ahLst/>
              <a:cxnLst/>
              <a:rect l="l" t="t" r="r" b="b"/>
              <a:pathLst>
                <a:path w="1998472" h="152400">
                  <a:moveTo>
                    <a:pt x="0" y="0"/>
                  </a:moveTo>
                  <a:lnTo>
                    <a:pt x="1998472" y="0"/>
                  </a:lnTo>
                  <a:lnTo>
                    <a:pt x="199847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21B79"/>
            </a:solidFill>
          </p:spPr>
        </p:sp>
      </p:grpSp>
      <p:sp>
        <p:nvSpPr>
          <p:cNvPr id="42" name="Freeform 42"/>
          <p:cNvSpPr/>
          <p:nvPr/>
        </p:nvSpPr>
        <p:spPr>
          <a:xfrm rot="-10800000">
            <a:off x="251220" y="267863"/>
            <a:ext cx="1372135" cy="1312105"/>
          </a:xfrm>
          <a:custGeom>
            <a:avLst/>
            <a:gdLst/>
            <a:ahLst/>
            <a:cxnLst/>
            <a:rect l="l" t="t" r="r" b="b"/>
            <a:pathLst>
              <a:path w="1372135" h="1312105">
                <a:moveTo>
                  <a:pt x="0" y="0"/>
                </a:moveTo>
                <a:lnTo>
                  <a:pt x="1372135" y="0"/>
                </a:lnTo>
                <a:lnTo>
                  <a:pt x="1372135" y="1312105"/>
                </a:lnTo>
                <a:lnTo>
                  <a:pt x="0" y="1312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508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6628" y="1004504"/>
            <a:ext cx="3855158" cy="499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2"/>
              </a:lnSpc>
            </a:pPr>
            <a:r>
              <a:rPr lang="en-US" sz="320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SituationAnalysis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209536" y="850039"/>
            <a:ext cx="2998922" cy="30502"/>
            <a:chOff x="0" y="0"/>
            <a:chExt cx="4994540" cy="50800"/>
          </a:xfrm>
        </p:grpSpPr>
        <p:sp>
          <p:nvSpPr>
            <p:cNvPr id="4" name="Freeform 4"/>
            <p:cNvSpPr/>
            <p:nvPr/>
          </p:nvSpPr>
          <p:spPr>
            <a:xfrm>
              <a:off x="25400" y="0"/>
              <a:ext cx="4943729" cy="50800"/>
            </a:xfrm>
            <a:custGeom>
              <a:avLst/>
              <a:gdLst/>
              <a:ahLst/>
              <a:cxnLst/>
              <a:rect l="l" t="t" r="r" b="b"/>
              <a:pathLst>
                <a:path w="4943729" h="50800">
                  <a:moveTo>
                    <a:pt x="0" y="0"/>
                  </a:moveTo>
                  <a:lnTo>
                    <a:pt x="4943729" y="0"/>
                  </a:lnTo>
                  <a:lnTo>
                    <a:pt x="494372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21B79">
                <a:alpha val="4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46628" y="804285"/>
            <a:ext cx="1291435" cy="91507"/>
            <a:chOff x="0" y="0"/>
            <a:chExt cx="2150815" cy="152400"/>
          </a:xfrm>
        </p:grpSpPr>
        <p:sp>
          <p:nvSpPr>
            <p:cNvPr id="6" name="Freeform 6"/>
            <p:cNvSpPr/>
            <p:nvPr/>
          </p:nvSpPr>
          <p:spPr>
            <a:xfrm>
              <a:off x="76200" y="0"/>
              <a:ext cx="1998472" cy="152400"/>
            </a:xfrm>
            <a:custGeom>
              <a:avLst/>
              <a:gdLst/>
              <a:ahLst/>
              <a:cxnLst/>
              <a:rect l="l" t="t" r="r" b="b"/>
              <a:pathLst>
                <a:path w="1998472" h="152400">
                  <a:moveTo>
                    <a:pt x="0" y="0"/>
                  </a:moveTo>
                  <a:lnTo>
                    <a:pt x="1998472" y="0"/>
                  </a:lnTo>
                  <a:lnTo>
                    <a:pt x="199847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21B79"/>
            </a:solidFill>
          </p:spPr>
        </p:sp>
      </p:grpSp>
      <p:sp>
        <p:nvSpPr>
          <p:cNvPr id="7" name="Freeform 7"/>
          <p:cNvSpPr/>
          <p:nvPr/>
        </p:nvSpPr>
        <p:spPr>
          <a:xfrm rot="-10800000">
            <a:off x="192029" y="190918"/>
            <a:ext cx="1372135" cy="1312105"/>
          </a:xfrm>
          <a:custGeom>
            <a:avLst/>
            <a:gdLst/>
            <a:ahLst/>
            <a:cxnLst/>
            <a:rect l="l" t="t" r="r" b="b"/>
            <a:pathLst>
              <a:path w="1372135" h="1312105">
                <a:moveTo>
                  <a:pt x="0" y="0"/>
                </a:moveTo>
                <a:lnTo>
                  <a:pt x="1372135" y="0"/>
                </a:lnTo>
                <a:lnTo>
                  <a:pt x="1372135" y="1312105"/>
                </a:lnTo>
                <a:lnTo>
                  <a:pt x="0" y="1312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508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105138" y="1748994"/>
            <a:ext cx="4077724" cy="821540"/>
            <a:chOff x="0" y="0"/>
            <a:chExt cx="787475" cy="1586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87475" cy="158653"/>
            </a:xfrm>
            <a:custGeom>
              <a:avLst/>
              <a:gdLst/>
              <a:ahLst/>
              <a:cxnLst/>
              <a:rect l="l" t="t" r="r" b="b"/>
              <a:pathLst>
                <a:path w="787475" h="158653">
                  <a:moveTo>
                    <a:pt x="0" y="0"/>
                  </a:moveTo>
                  <a:lnTo>
                    <a:pt x="787475" y="0"/>
                  </a:lnTo>
                  <a:lnTo>
                    <a:pt x="787475" y="158653"/>
                  </a:lnTo>
                  <a:lnTo>
                    <a:pt x="0" y="158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787475" cy="20627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312"/>
                </a:lnSpc>
                <a:spcBef>
                  <a:spcPct val="0"/>
                </a:spcBef>
              </a:pPr>
              <a:r>
                <a:rPr lang="en-US" sz="2400" spc="33">
                  <a:solidFill>
                    <a:srgbClr val="2C2D30"/>
                  </a:solidFill>
                  <a:latin typeface="Oswald"/>
                  <a:ea typeface="Oswald"/>
                  <a:cs typeface="Oswald"/>
                  <a:sym typeface="Oswald"/>
                </a:rPr>
                <a:t>SECTOR-WISE CO2 EMISSIONS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07898" y="3856341"/>
            <a:ext cx="5149694" cy="1487949"/>
            <a:chOff x="0" y="0"/>
            <a:chExt cx="1946456" cy="5624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46456" cy="562408"/>
            </a:xfrm>
            <a:custGeom>
              <a:avLst/>
              <a:gdLst/>
              <a:ahLst/>
              <a:cxnLst/>
              <a:rect l="l" t="t" r="r" b="b"/>
              <a:pathLst>
                <a:path w="1946456" h="562408">
                  <a:moveTo>
                    <a:pt x="0" y="0"/>
                  </a:moveTo>
                  <a:lnTo>
                    <a:pt x="1946456" y="0"/>
                  </a:lnTo>
                  <a:lnTo>
                    <a:pt x="1946456" y="562408"/>
                  </a:lnTo>
                  <a:lnTo>
                    <a:pt x="0" y="562408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946456" cy="600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8097" y="3622451"/>
            <a:ext cx="1572562" cy="1421222"/>
            <a:chOff x="0" y="0"/>
            <a:chExt cx="594389" cy="5371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94389" cy="537186"/>
            </a:xfrm>
            <a:custGeom>
              <a:avLst/>
              <a:gdLst/>
              <a:ahLst/>
              <a:cxnLst/>
              <a:rect l="l" t="t" r="r" b="b"/>
              <a:pathLst>
                <a:path w="594389" h="537186">
                  <a:moveTo>
                    <a:pt x="0" y="0"/>
                  </a:moveTo>
                  <a:lnTo>
                    <a:pt x="594389" y="0"/>
                  </a:lnTo>
                  <a:lnTo>
                    <a:pt x="594389" y="537186"/>
                  </a:lnTo>
                  <a:lnTo>
                    <a:pt x="0" y="537186"/>
                  </a:lnTo>
                  <a:close/>
                </a:path>
              </a:pathLst>
            </a:custGeom>
            <a:solidFill>
              <a:srgbClr val="890A0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94389" cy="575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35979" y="3801608"/>
            <a:ext cx="1062908" cy="1062908"/>
          </a:xfrm>
          <a:custGeom>
            <a:avLst/>
            <a:gdLst/>
            <a:ahLst/>
            <a:cxnLst/>
            <a:rect l="l" t="t" r="r" b="b"/>
            <a:pathLst>
              <a:path w="1062908" h="1062908">
                <a:moveTo>
                  <a:pt x="0" y="0"/>
                </a:moveTo>
                <a:lnTo>
                  <a:pt x="1062908" y="0"/>
                </a:lnTo>
                <a:lnTo>
                  <a:pt x="1062908" y="1062908"/>
                </a:lnTo>
                <a:lnTo>
                  <a:pt x="0" y="1062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660614" y="4562215"/>
            <a:ext cx="4161544" cy="28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5"/>
              </a:lnSpc>
            </a:pPr>
            <a:r>
              <a:rPr lang="en-US" sz="161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Largest contributor: Electricity sector (34%)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20287" y="4150160"/>
            <a:ext cx="3855158" cy="34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2202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Energy Sector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907898" y="5721054"/>
            <a:ext cx="5149694" cy="1487949"/>
            <a:chOff x="0" y="0"/>
            <a:chExt cx="1946456" cy="5624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46456" cy="562408"/>
            </a:xfrm>
            <a:custGeom>
              <a:avLst/>
              <a:gdLst/>
              <a:ahLst/>
              <a:cxnLst/>
              <a:rect l="l" t="t" r="r" b="b"/>
              <a:pathLst>
                <a:path w="1946456" h="562408">
                  <a:moveTo>
                    <a:pt x="0" y="0"/>
                  </a:moveTo>
                  <a:lnTo>
                    <a:pt x="1946456" y="0"/>
                  </a:lnTo>
                  <a:lnTo>
                    <a:pt x="1946456" y="562408"/>
                  </a:lnTo>
                  <a:lnTo>
                    <a:pt x="0" y="562408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946456" cy="600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78097" y="5487165"/>
            <a:ext cx="1572562" cy="1421222"/>
            <a:chOff x="0" y="0"/>
            <a:chExt cx="594389" cy="53718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94389" cy="537186"/>
            </a:xfrm>
            <a:custGeom>
              <a:avLst/>
              <a:gdLst/>
              <a:ahLst/>
              <a:cxnLst/>
              <a:rect l="l" t="t" r="r" b="b"/>
              <a:pathLst>
                <a:path w="594389" h="537186">
                  <a:moveTo>
                    <a:pt x="0" y="0"/>
                  </a:moveTo>
                  <a:lnTo>
                    <a:pt x="594389" y="0"/>
                  </a:lnTo>
                  <a:lnTo>
                    <a:pt x="594389" y="537186"/>
                  </a:lnTo>
                  <a:lnTo>
                    <a:pt x="0" y="537186"/>
                  </a:lnTo>
                  <a:close/>
                </a:path>
              </a:pathLst>
            </a:custGeom>
            <a:solidFill>
              <a:srgbClr val="890A0A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94389" cy="575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035979" y="5666322"/>
            <a:ext cx="1062908" cy="1062908"/>
          </a:xfrm>
          <a:custGeom>
            <a:avLst/>
            <a:gdLst/>
            <a:ahLst/>
            <a:cxnLst/>
            <a:rect l="l" t="t" r="r" b="b"/>
            <a:pathLst>
              <a:path w="1062908" h="1062908">
                <a:moveTo>
                  <a:pt x="0" y="0"/>
                </a:moveTo>
                <a:lnTo>
                  <a:pt x="1062908" y="0"/>
                </a:lnTo>
                <a:lnTo>
                  <a:pt x="1062908" y="1062908"/>
                </a:lnTo>
                <a:lnTo>
                  <a:pt x="0" y="1062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2660614" y="6426929"/>
            <a:ext cx="4161544" cy="28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5"/>
              </a:lnSpc>
            </a:pPr>
            <a:r>
              <a:rPr lang="en-US" sz="161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Greenhouse gas emissions: 15.4%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720287" y="6014874"/>
            <a:ext cx="3855158" cy="34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2202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RMG Sector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907898" y="7662564"/>
            <a:ext cx="5149694" cy="1487949"/>
            <a:chOff x="0" y="0"/>
            <a:chExt cx="1946456" cy="56240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46456" cy="562408"/>
            </a:xfrm>
            <a:custGeom>
              <a:avLst/>
              <a:gdLst/>
              <a:ahLst/>
              <a:cxnLst/>
              <a:rect l="l" t="t" r="r" b="b"/>
              <a:pathLst>
                <a:path w="1946456" h="562408">
                  <a:moveTo>
                    <a:pt x="0" y="0"/>
                  </a:moveTo>
                  <a:lnTo>
                    <a:pt x="1946456" y="0"/>
                  </a:lnTo>
                  <a:lnTo>
                    <a:pt x="1946456" y="562408"/>
                  </a:lnTo>
                  <a:lnTo>
                    <a:pt x="0" y="562408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946456" cy="600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78097" y="7428675"/>
            <a:ext cx="1572562" cy="1421222"/>
            <a:chOff x="0" y="0"/>
            <a:chExt cx="594389" cy="53718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94389" cy="537186"/>
            </a:xfrm>
            <a:custGeom>
              <a:avLst/>
              <a:gdLst/>
              <a:ahLst/>
              <a:cxnLst/>
              <a:rect l="l" t="t" r="r" b="b"/>
              <a:pathLst>
                <a:path w="594389" h="537186">
                  <a:moveTo>
                    <a:pt x="0" y="0"/>
                  </a:moveTo>
                  <a:lnTo>
                    <a:pt x="594389" y="0"/>
                  </a:lnTo>
                  <a:lnTo>
                    <a:pt x="594389" y="537186"/>
                  </a:lnTo>
                  <a:lnTo>
                    <a:pt x="0" y="537186"/>
                  </a:lnTo>
                  <a:close/>
                </a:path>
              </a:pathLst>
            </a:custGeom>
            <a:solidFill>
              <a:srgbClr val="890A0A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594389" cy="575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035979" y="7607832"/>
            <a:ext cx="1062908" cy="1062908"/>
          </a:xfrm>
          <a:custGeom>
            <a:avLst/>
            <a:gdLst/>
            <a:ahLst/>
            <a:cxnLst/>
            <a:rect l="l" t="t" r="r" b="b"/>
            <a:pathLst>
              <a:path w="1062908" h="1062908">
                <a:moveTo>
                  <a:pt x="0" y="0"/>
                </a:moveTo>
                <a:lnTo>
                  <a:pt x="1062908" y="0"/>
                </a:lnTo>
                <a:lnTo>
                  <a:pt x="1062908" y="1062908"/>
                </a:lnTo>
                <a:lnTo>
                  <a:pt x="0" y="1062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2660614" y="8276023"/>
            <a:ext cx="4161544" cy="27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9261" lvl="1" indent="-174630" algn="l">
              <a:lnSpc>
                <a:spcPts val="1925"/>
              </a:lnSpc>
              <a:buFont typeface="Arial"/>
              <a:buChar char="•"/>
            </a:pPr>
            <a:r>
              <a:rPr lang="en-US" sz="161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Greenhouse gas emissions: 12.4%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720287" y="7956384"/>
            <a:ext cx="3855158" cy="34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2202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Textile Sector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660614" y="8525728"/>
            <a:ext cx="4161544" cy="27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9261" lvl="1" indent="-174630" algn="l">
              <a:lnSpc>
                <a:spcPts val="1925"/>
              </a:lnSpc>
              <a:buFont typeface="Arial"/>
              <a:buChar char="•"/>
            </a:pPr>
            <a:r>
              <a:rPr lang="en-US" sz="161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Annual emissions: 15 million metric tons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2109606" y="7870436"/>
            <a:ext cx="5149694" cy="1487949"/>
            <a:chOff x="0" y="0"/>
            <a:chExt cx="1946456" cy="56240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946456" cy="562408"/>
            </a:xfrm>
            <a:custGeom>
              <a:avLst/>
              <a:gdLst/>
              <a:ahLst/>
              <a:cxnLst/>
              <a:rect l="l" t="t" r="r" b="b"/>
              <a:pathLst>
                <a:path w="1946456" h="562408">
                  <a:moveTo>
                    <a:pt x="0" y="0"/>
                  </a:moveTo>
                  <a:lnTo>
                    <a:pt x="1946456" y="0"/>
                  </a:lnTo>
                  <a:lnTo>
                    <a:pt x="1946456" y="562408"/>
                  </a:lnTo>
                  <a:lnTo>
                    <a:pt x="0" y="562408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946456" cy="600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079805" y="7636546"/>
            <a:ext cx="1572562" cy="1421222"/>
            <a:chOff x="0" y="0"/>
            <a:chExt cx="594389" cy="537186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94389" cy="537186"/>
            </a:xfrm>
            <a:custGeom>
              <a:avLst/>
              <a:gdLst/>
              <a:ahLst/>
              <a:cxnLst/>
              <a:rect l="l" t="t" r="r" b="b"/>
              <a:pathLst>
                <a:path w="594389" h="537186">
                  <a:moveTo>
                    <a:pt x="0" y="0"/>
                  </a:moveTo>
                  <a:lnTo>
                    <a:pt x="594389" y="0"/>
                  </a:lnTo>
                  <a:lnTo>
                    <a:pt x="594389" y="537186"/>
                  </a:lnTo>
                  <a:lnTo>
                    <a:pt x="0" y="537186"/>
                  </a:lnTo>
                  <a:close/>
                </a:path>
              </a:pathLst>
            </a:custGeom>
            <a:solidFill>
              <a:srgbClr val="890A0A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594389" cy="575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>
            <a:off x="11237687" y="7815704"/>
            <a:ext cx="1062908" cy="1062908"/>
          </a:xfrm>
          <a:custGeom>
            <a:avLst/>
            <a:gdLst/>
            <a:ahLst/>
            <a:cxnLst/>
            <a:rect l="l" t="t" r="r" b="b"/>
            <a:pathLst>
              <a:path w="1062908" h="1062908">
                <a:moveTo>
                  <a:pt x="0" y="0"/>
                </a:moveTo>
                <a:lnTo>
                  <a:pt x="1062908" y="0"/>
                </a:lnTo>
                <a:lnTo>
                  <a:pt x="1062908" y="1062907"/>
                </a:lnTo>
                <a:lnTo>
                  <a:pt x="0" y="10629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6" name="TextBox 46"/>
          <p:cNvSpPr txBox="1"/>
          <p:nvPr/>
        </p:nvSpPr>
        <p:spPr>
          <a:xfrm>
            <a:off x="12862322" y="8482435"/>
            <a:ext cx="4161544" cy="754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9261" lvl="1" indent="-174630" algn="l">
              <a:lnSpc>
                <a:spcPts val="1925"/>
              </a:lnSpc>
              <a:buFont typeface="Arial"/>
              <a:buChar char="•"/>
            </a:pPr>
            <a:r>
              <a:rPr lang="en-US" sz="161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CO2 emissions: 20-23 million tonnes</a:t>
            </a:r>
          </a:p>
          <a:p>
            <a:pPr marL="349261" lvl="1" indent="-174630" algn="l">
              <a:lnSpc>
                <a:spcPts val="1925"/>
              </a:lnSpc>
              <a:buFont typeface="Arial"/>
              <a:buChar char="•"/>
            </a:pPr>
            <a:r>
              <a:rPr lang="en-US" sz="161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pollutants in Dhaka: SO2, CO, PM2.5, BC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921995" y="8164255"/>
            <a:ext cx="3855158" cy="34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2202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Brick Kilns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12109606" y="3856341"/>
            <a:ext cx="5149694" cy="1487949"/>
            <a:chOff x="0" y="0"/>
            <a:chExt cx="1946456" cy="56240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946456" cy="562408"/>
            </a:xfrm>
            <a:custGeom>
              <a:avLst/>
              <a:gdLst/>
              <a:ahLst/>
              <a:cxnLst/>
              <a:rect l="l" t="t" r="r" b="b"/>
              <a:pathLst>
                <a:path w="1946456" h="562408">
                  <a:moveTo>
                    <a:pt x="0" y="0"/>
                  </a:moveTo>
                  <a:lnTo>
                    <a:pt x="1946456" y="0"/>
                  </a:lnTo>
                  <a:lnTo>
                    <a:pt x="1946456" y="562408"/>
                  </a:lnTo>
                  <a:lnTo>
                    <a:pt x="0" y="562408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1946456" cy="600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1079805" y="3622451"/>
            <a:ext cx="1572562" cy="1421222"/>
            <a:chOff x="0" y="0"/>
            <a:chExt cx="594389" cy="537186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594389" cy="537186"/>
            </a:xfrm>
            <a:custGeom>
              <a:avLst/>
              <a:gdLst/>
              <a:ahLst/>
              <a:cxnLst/>
              <a:rect l="l" t="t" r="r" b="b"/>
              <a:pathLst>
                <a:path w="594389" h="537186">
                  <a:moveTo>
                    <a:pt x="0" y="0"/>
                  </a:moveTo>
                  <a:lnTo>
                    <a:pt x="594389" y="0"/>
                  </a:lnTo>
                  <a:lnTo>
                    <a:pt x="594389" y="537186"/>
                  </a:lnTo>
                  <a:lnTo>
                    <a:pt x="0" y="537186"/>
                  </a:lnTo>
                  <a:close/>
                </a:path>
              </a:pathLst>
            </a:custGeom>
            <a:solidFill>
              <a:srgbClr val="890A0A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594389" cy="575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54"/>
          <p:cNvSpPr/>
          <p:nvPr/>
        </p:nvSpPr>
        <p:spPr>
          <a:xfrm>
            <a:off x="11237687" y="3801608"/>
            <a:ext cx="1062908" cy="1062908"/>
          </a:xfrm>
          <a:custGeom>
            <a:avLst/>
            <a:gdLst/>
            <a:ahLst/>
            <a:cxnLst/>
            <a:rect l="l" t="t" r="r" b="b"/>
            <a:pathLst>
              <a:path w="1062908" h="1062908">
                <a:moveTo>
                  <a:pt x="0" y="0"/>
                </a:moveTo>
                <a:lnTo>
                  <a:pt x="1062908" y="0"/>
                </a:lnTo>
                <a:lnTo>
                  <a:pt x="1062908" y="1062908"/>
                </a:lnTo>
                <a:lnTo>
                  <a:pt x="0" y="1062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5" name="TextBox 55"/>
          <p:cNvSpPr txBox="1"/>
          <p:nvPr/>
        </p:nvSpPr>
        <p:spPr>
          <a:xfrm>
            <a:off x="12862322" y="4562215"/>
            <a:ext cx="4161544" cy="28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5"/>
              </a:lnSpc>
            </a:pPr>
            <a:r>
              <a:rPr lang="en-US" sz="161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CO2 emissions: 10 million metric tonnes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2921995" y="4150160"/>
            <a:ext cx="3855158" cy="34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2202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Steel Factories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12109606" y="5862847"/>
            <a:ext cx="5149694" cy="1487949"/>
            <a:chOff x="0" y="0"/>
            <a:chExt cx="1946456" cy="562408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946456" cy="562408"/>
            </a:xfrm>
            <a:custGeom>
              <a:avLst/>
              <a:gdLst/>
              <a:ahLst/>
              <a:cxnLst/>
              <a:rect l="l" t="t" r="r" b="b"/>
              <a:pathLst>
                <a:path w="1946456" h="562408">
                  <a:moveTo>
                    <a:pt x="0" y="0"/>
                  </a:moveTo>
                  <a:lnTo>
                    <a:pt x="1946456" y="0"/>
                  </a:lnTo>
                  <a:lnTo>
                    <a:pt x="1946456" y="562408"/>
                  </a:lnTo>
                  <a:lnTo>
                    <a:pt x="0" y="562408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38100"/>
              <a:ext cx="1946456" cy="600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1079805" y="5628958"/>
            <a:ext cx="1572562" cy="1421222"/>
            <a:chOff x="0" y="0"/>
            <a:chExt cx="594389" cy="537186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594389" cy="537186"/>
            </a:xfrm>
            <a:custGeom>
              <a:avLst/>
              <a:gdLst/>
              <a:ahLst/>
              <a:cxnLst/>
              <a:rect l="l" t="t" r="r" b="b"/>
              <a:pathLst>
                <a:path w="594389" h="537186">
                  <a:moveTo>
                    <a:pt x="0" y="0"/>
                  </a:moveTo>
                  <a:lnTo>
                    <a:pt x="594389" y="0"/>
                  </a:lnTo>
                  <a:lnTo>
                    <a:pt x="594389" y="537186"/>
                  </a:lnTo>
                  <a:lnTo>
                    <a:pt x="0" y="537186"/>
                  </a:lnTo>
                  <a:close/>
                </a:path>
              </a:pathLst>
            </a:custGeom>
            <a:solidFill>
              <a:srgbClr val="890A0A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38100"/>
              <a:ext cx="594389" cy="575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3" name="Freeform 63"/>
          <p:cNvSpPr/>
          <p:nvPr/>
        </p:nvSpPr>
        <p:spPr>
          <a:xfrm>
            <a:off x="11237687" y="5808115"/>
            <a:ext cx="1062908" cy="1062908"/>
          </a:xfrm>
          <a:custGeom>
            <a:avLst/>
            <a:gdLst/>
            <a:ahLst/>
            <a:cxnLst/>
            <a:rect l="l" t="t" r="r" b="b"/>
            <a:pathLst>
              <a:path w="1062908" h="1062908">
                <a:moveTo>
                  <a:pt x="0" y="0"/>
                </a:moveTo>
                <a:lnTo>
                  <a:pt x="1062908" y="0"/>
                </a:lnTo>
                <a:lnTo>
                  <a:pt x="1062908" y="1062908"/>
                </a:lnTo>
                <a:lnTo>
                  <a:pt x="0" y="1062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4" name="TextBox 64"/>
          <p:cNvSpPr txBox="1"/>
          <p:nvPr/>
        </p:nvSpPr>
        <p:spPr>
          <a:xfrm>
            <a:off x="12921995" y="6568722"/>
            <a:ext cx="4161544" cy="28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5"/>
              </a:lnSpc>
            </a:pPr>
            <a:r>
              <a:rPr lang="en-US" sz="161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CO2 emissions: 7 million metric tonnes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2921995" y="6156666"/>
            <a:ext cx="3855158" cy="34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2202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Cement Plants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029" y="190918"/>
            <a:ext cx="5016428" cy="1313048"/>
            <a:chOff x="0" y="0"/>
            <a:chExt cx="6688571" cy="1750730"/>
          </a:xfrm>
        </p:grpSpPr>
        <p:sp>
          <p:nvSpPr>
            <p:cNvPr id="3" name="TextBox 3"/>
            <p:cNvSpPr txBox="1"/>
            <p:nvPr/>
          </p:nvSpPr>
          <p:spPr>
            <a:xfrm>
              <a:off x="1272798" y="1091131"/>
              <a:ext cx="5140211" cy="659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2"/>
                </a:lnSpc>
              </a:pPr>
              <a:r>
                <a:rPr lang="en-US" sz="3202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SituationAnalysis 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2690009" y="878828"/>
              <a:ext cx="3998562" cy="40670"/>
              <a:chOff x="0" y="0"/>
              <a:chExt cx="4994540" cy="50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25400" y="0"/>
                <a:ext cx="4943729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4943729" h="50800">
                    <a:moveTo>
                      <a:pt x="0" y="0"/>
                    </a:moveTo>
                    <a:lnTo>
                      <a:pt x="4943729" y="0"/>
                    </a:lnTo>
                    <a:lnTo>
                      <a:pt x="4943729" y="50800"/>
                    </a:lnTo>
                    <a:lnTo>
                      <a:pt x="0" y="50800"/>
                    </a:lnTo>
                    <a:close/>
                  </a:path>
                </a:pathLst>
              </a:custGeom>
              <a:solidFill>
                <a:srgbClr val="021B79">
                  <a:alpha val="49804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1272798" y="817823"/>
              <a:ext cx="1721914" cy="122009"/>
              <a:chOff x="0" y="0"/>
              <a:chExt cx="2150815" cy="152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76200" y="0"/>
                <a:ext cx="1998472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998472" h="152400">
                    <a:moveTo>
                      <a:pt x="0" y="0"/>
                    </a:moveTo>
                    <a:lnTo>
                      <a:pt x="1998472" y="0"/>
                    </a:lnTo>
                    <a:lnTo>
                      <a:pt x="1998472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021B79"/>
              </a:solidFill>
            </p:spPr>
          </p:sp>
        </p:grpSp>
        <p:sp>
          <p:nvSpPr>
            <p:cNvPr id="8" name="Freeform 8"/>
            <p:cNvSpPr/>
            <p:nvPr/>
          </p:nvSpPr>
          <p:spPr>
            <a:xfrm rot="-10800000">
              <a:off x="0" y="0"/>
              <a:ext cx="1829514" cy="1749473"/>
            </a:xfrm>
            <a:custGeom>
              <a:avLst/>
              <a:gdLst/>
              <a:ahLst/>
              <a:cxnLst/>
              <a:rect l="l" t="t" r="r" b="b"/>
              <a:pathLst>
                <a:path w="1829514" h="1749473">
                  <a:moveTo>
                    <a:pt x="0" y="0"/>
                  </a:moveTo>
                  <a:lnTo>
                    <a:pt x="1829514" y="0"/>
                  </a:lnTo>
                  <a:lnTo>
                    <a:pt x="1829514" y="1749473"/>
                  </a:lnTo>
                  <a:lnTo>
                    <a:pt x="0" y="1749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508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7683579" y="2485193"/>
            <a:ext cx="2920841" cy="673457"/>
            <a:chOff x="0" y="0"/>
            <a:chExt cx="564062" cy="1300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64062" cy="130056"/>
            </a:xfrm>
            <a:custGeom>
              <a:avLst/>
              <a:gdLst/>
              <a:ahLst/>
              <a:cxnLst/>
              <a:rect l="l" t="t" r="r" b="b"/>
              <a:pathLst>
                <a:path w="564062" h="130056">
                  <a:moveTo>
                    <a:pt x="0" y="0"/>
                  </a:moveTo>
                  <a:lnTo>
                    <a:pt x="564062" y="0"/>
                  </a:lnTo>
                  <a:lnTo>
                    <a:pt x="564062" y="130056"/>
                  </a:lnTo>
                  <a:lnTo>
                    <a:pt x="0" y="1300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64062" cy="17768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312"/>
                </a:lnSpc>
                <a:spcBef>
                  <a:spcPct val="0"/>
                </a:spcBef>
              </a:pPr>
              <a:r>
                <a:rPr lang="en-US" sz="2400" spc="33">
                  <a:solidFill>
                    <a:srgbClr val="2C2D30"/>
                  </a:solidFill>
                  <a:latin typeface="Oswald"/>
                  <a:ea typeface="Oswald"/>
                  <a:cs typeface="Oswald"/>
                  <a:sym typeface="Oswald"/>
                </a:rPr>
                <a:t>CURRENT SITUATION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4477287" y="1944503"/>
            <a:ext cx="1261084" cy="540690"/>
          </a:xfrm>
          <a:custGeom>
            <a:avLst/>
            <a:gdLst/>
            <a:ahLst/>
            <a:cxnLst/>
            <a:rect l="l" t="t" r="r" b="b"/>
            <a:pathLst>
              <a:path w="1261084" h="540690">
                <a:moveTo>
                  <a:pt x="0" y="0"/>
                </a:moveTo>
                <a:lnTo>
                  <a:pt x="1261084" y="0"/>
                </a:lnTo>
                <a:lnTo>
                  <a:pt x="1261084" y="540690"/>
                </a:lnTo>
                <a:lnTo>
                  <a:pt x="0" y="540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 flipV="1">
            <a:off x="1040287" y="5330902"/>
            <a:ext cx="0" cy="741201"/>
          </a:xfrm>
          <a:prstGeom prst="line">
            <a:avLst/>
          </a:prstGeom>
          <a:ln w="6667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15481" y="5661695"/>
            <a:ext cx="8135087" cy="30700"/>
          </a:xfrm>
          <a:prstGeom prst="line">
            <a:avLst/>
          </a:prstGeom>
          <a:ln w="6667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3174922" y="5330902"/>
            <a:ext cx="0" cy="741201"/>
          </a:xfrm>
          <a:prstGeom prst="line">
            <a:avLst/>
          </a:prstGeom>
          <a:ln w="6667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5309557" y="5330902"/>
            <a:ext cx="0" cy="741201"/>
          </a:xfrm>
          <a:prstGeom prst="line">
            <a:avLst/>
          </a:prstGeom>
          <a:ln w="6667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7479609" y="5386520"/>
            <a:ext cx="0" cy="741201"/>
          </a:xfrm>
          <a:prstGeom prst="line">
            <a:avLst/>
          </a:prstGeom>
          <a:ln w="6667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2788291" y="6012480"/>
            <a:ext cx="779147" cy="783284"/>
            <a:chOff x="0" y="0"/>
            <a:chExt cx="812800" cy="81711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7116"/>
            </a:xfrm>
            <a:custGeom>
              <a:avLst/>
              <a:gdLst/>
              <a:ahLst/>
              <a:cxnLst/>
              <a:rect l="l" t="t" r="r" b="b"/>
              <a:pathLst>
                <a:path w="812800" h="817116">
                  <a:moveTo>
                    <a:pt x="406400" y="0"/>
                  </a:moveTo>
                  <a:cubicBezTo>
                    <a:pt x="181951" y="0"/>
                    <a:pt x="0" y="182918"/>
                    <a:pt x="0" y="408558"/>
                  </a:cubicBezTo>
                  <a:cubicBezTo>
                    <a:pt x="0" y="634198"/>
                    <a:pt x="181951" y="817116"/>
                    <a:pt x="406400" y="817116"/>
                  </a:cubicBezTo>
                  <a:cubicBezTo>
                    <a:pt x="630849" y="817116"/>
                    <a:pt x="812800" y="634198"/>
                    <a:pt x="812800" y="408558"/>
                  </a:cubicBezTo>
                  <a:cubicBezTo>
                    <a:pt x="812800" y="18291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-85320"/>
              <a:ext cx="660400" cy="825832"/>
            </a:xfrm>
            <a:prstGeom prst="rect">
              <a:avLst/>
            </a:prstGeom>
          </p:spPr>
          <p:txBody>
            <a:bodyPr lIns="44972" tIns="44972" rIns="44972" bIns="44972" rtlCol="0" anchor="ctr"/>
            <a:lstStyle/>
            <a:p>
              <a:pPr algn="ctr">
                <a:lnSpc>
                  <a:spcPts val="48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51738" y="6012480"/>
            <a:ext cx="779147" cy="783284"/>
            <a:chOff x="0" y="0"/>
            <a:chExt cx="812800" cy="81711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7116"/>
            </a:xfrm>
            <a:custGeom>
              <a:avLst/>
              <a:gdLst/>
              <a:ahLst/>
              <a:cxnLst/>
              <a:rect l="l" t="t" r="r" b="b"/>
              <a:pathLst>
                <a:path w="812800" h="817116">
                  <a:moveTo>
                    <a:pt x="406400" y="0"/>
                  </a:moveTo>
                  <a:cubicBezTo>
                    <a:pt x="181951" y="0"/>
                    <a:pt x="0" y="182918"/>
                    <a:pt x="0" y="408558"/>
                  </a:cubicBezTo>
                  <a:cubicBezTo>
                    <a:pt x="0" y="634198"/>
                    <a:pt x="181951" y="817116"/>
                    <a:pt x="406400" y="817116"/>
                  </a:cubicBezTo>
                  <a:cubicBezTo>
                    <a:pt x="630849" y="817116"/>
                    <a:pt x="812800" y="634198"/>
                    <a:pt x="812800" y="408558"/>
                  </a:cubicBezTo>
                  <a:cubicBezTo>
                    <a:pt x="812800" y="18291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-85320"/>
              <a:ext cx="660400" cy="825832"/>
            </a:xfrm>
            <a:prstGeom prst="rect">
              <a:avLst/>
            </a:prstGeom>
          </p:spPr>
          <p:txBody>
            <a:bodyPr lIns="44972" tIns="44972" rIns="44972" bIns="44972" rtlCol="0" anchor="ctr"/>
            <a:lstStyle/>
            <a:p>
              <a:pPr algn="ctr">
                <a:lnSpc>
                  <a:spcPts val="48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54482" y="4607374"/>
            <a:ext cx="779147" cy="783284"/>
            <a:chOff x="0" y="0"/>
            <a:chExt cx="812800" cy="81711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7116"/>
            </a:xfrm>
            <a:custGeom>
              <a:avLst/>
              <a:gdLst/>
              <a:ahLst/>
              <a:cxnLst/>
              <a:rect l="l" t="t" r="r" b="b"/>
              <a:pathLst>
                <a:path w="812800" h="817116">
                  <a:moveTo>
                    <a:pt x="406400" y="0"/>
                  </a:moveTo>
                  <a:cubicBezTo>
                    <a:pt x="181951" y="0"/>
                    <a:pt x="0" y="182918"/>
                    <a:pt x="0" y="408558"/>
                  </a:cubicBezTo>
                  <a:cubicBezTo>
                    <a:pt x="0" y="634198"/>
                    <a:pt x="181951" y="817116"/>
                    <a:pt x="406400" y="817116"/>
                  </a:cubicBezTo>
                  <a:cubicBezTo>
                    <a:pt x="630849" y="817116"/>
                    <a:pt x="812800" y="634198"/>
                    <a:pt x="812800" y="408558"/>
                  </a:cubicBezTo>
                  <a:cubicBezTo>
                    <a:pt x="812800" y="18291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-85320"/>
              <a:ext cx="660400" cy="825832"/>
            </a:xfrm>
            <a:prstGeom prst="rect">
              <a:avLst/>
            </a:prstGeom>
          </p:spPr>
          <p:txBody>
            <a:bodyPr lIns="44972" tIns="44972" rIns="44972" bIns="44972" rtlCol="0" anchor="ctr"/>
            <a:lstStyle/>
            <a:p>
              <a:pPr algn="ctr">
                <a:lnSpc>
                  <a:spcPts val="480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922099" y="4607374"/>
            <a:ext cx="779147" cy="783284"/>
            <a:chOff x="0" y="0"/>
            <a:chExt cx="812800" cy="81711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7116"/>
            </a:xfrm>
            <a:custGeom>
              <a:avLst/>
              <a:gdLst/>
              <a:ahLst/>
              <a:cxnLst/>
              <a:rect l="l" t="t" r="r" b="b"/>
              <a:pathLst>
                <a:path w="812800" h="817116">
                  <a:moveTo>
                    <a:pt x="406400" y="0"/>
                  </a:moveTo>
                  <a:cubicBezTo>
                    <a:pt x="181951" y="0"/>
                    <a:pt x="0" y="182918"/>
                    <a:pt x="0" y="408558"/>
                  </a:cubicBezTo>
                  <a:cubicBezTo>
                    <a:pt x="0" y="634198"/>
                    <a:pt x="181951" y="817116"/>
                    <a:pt x="406400" y="817116"/>
                  </a:cubicBezTo>
                  <a:cubicBezTo>
                    <a:pt x="630849" y="817116"/>
                    <a:pt x="812800" y="634198"/>
                    <a:pt x="812800" y="408558"/>
                  </a:cubicBezTo>
                  <a:cubicBezTo>
                    <a:pt x="812800" y="18291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-85320"/>
              <a:ext cx="660400" cy="825832"/>
            </a:xfrm>
            <a:prstGeom prst="rect">
              <a:avLst/>
            </a:prstGeom>
          </p:spPr>
          <p:txBody>
            <a:bodyPr lIns="44972" tIns="44972" rIns="44972" bIns="44972" rtlCol="0" anchor="ctr"/>
            <a:lstStyle/>
            <a:p>
              <a:pPr algn="ctr">
                <a:lnSpc>
                  <a:spcPts val="4800"/>
                </a:lnSpc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>
            <a:off x="9136754" y="5271279"/>
            <a:ext cx="0" cy="741201"/>
          </a:xfrm>
          <a:prstGeom prst="line">
            <a:avLst/>
          </a:prstGeom>
          <a:ln w="6667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" name="Group 31"/>
          <p:cNvGrpSpPr/>
          <p:nvPr/>
        </p:nvGrpSpPr>
        <p:grpSpPr>
          <a:xfrm rot="-10800000">
            <a:off x="8785479" y="4603236"/>
            <a:ext cx="779147" cy="783284"/>
            <a:chOff x="0" y="0"/>
            <a:chExt cx="812800" cy="81711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7116"/>
            </a:xfrm>
            <a:custGeom>
              <a:avLst/>
              <a:gdLst/>
              <a:ahLst/>
              <a:cxnLst/>
              <a:rect l="l" t="t" r="r" b="b"/>
              <a:pathLst>
                <a:path w="812800" h="817116">
                  <a:moveTo>
                    <a:pt x="406400" y="0"/>
                  </a:moveTo>
                  <a:cubicBezTo>
                    <a:pt x="181951" y="0"/>
                    <a:pt x="0" y="182918"/>
                    <a:pt x="0" y="408558"/>
                  </a:cubicBezTo>
                  <a:cubicBezTo>
                    <a:pt x="0" y="634198"/>
                    <a:pt x="181951" y="817116"/>
                    <a:pt x="406400" y="817116"/>
                  </a:cubicBezTo>
                  <a:cubicBezTo>
                    <a:pt x="630849" y="817116"/>
                    <a:pt x="812800" y="634198"/>
                    <a:pt x="812800" y="408558"/>
                  </a:cubicBezTo>
                  <a:cubicBezTo>
                    <a:pt x="812800" y="18291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-85320"/>
              <a:ext cx="660400" cy="825832"/>
            </a:xfrm>
            <a:prstGeom prst="rect">
              <a:avLst/>
            </a:prstGeom>
          </p:spPr>
          <p:txBody>
            <a:bodyPr lIns="44972" tIns="44972" rIns="44972" bIns="44972" rtlCol="0" anchor="ctr"/>
            <a:lstStyle/>
            <a:p>
              <a:pPr algn="ctr">
                <a:lnSpc>
                  <a:spcPts val="480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3171296" y="3275108"/>
            <a:ext cx="3888402" cy="435992"/>
            <a:chOff x="0" y="0"/>
            <a:chExt cx="719210" cy="8064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19210" cy="80642"/>
            </a:xfrm>
            <a:custGeom>
              <a:avLst/>
              <a:gdLst/>
              <a:ahLst/>
              <a:cxnLst/>
              <a:rect l="l" t="t" r="r" b="b"/>
              <a:pathLst>
                <a:path w="719210" h="80642">
                  <a:moveTo>
                    <a:pt x="0" y="0"/>
                  </a:moveTo>
                  <a:lnTo>
                    <a:pt x="719210" y="0"/>
                  </a:lnTo>
                  <a:lnTo>
                    <a:pt x="719210" y="80642"/>
                  </a:lnTo>
                  <a:lnTo>
                    <a:pt x="0" y="80642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719210" cy="109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318741" y="3275108"/>
            <a:ext cx="2449417" cy="435992"/>
            <a:chOff x="0" y="0"/>
            <a:chExt cx="453051" cy="8064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53051" cy="80642"/>
            </a:xfrm>
            <a:custGeom>
              <a:avLst/>
              <a:gdLst/>
              <a:ahLst/>
              <a:cxnLst/>
              <a:rect l="l" t="t" r="r" b="b"/>
              <a:pathLst>
                <a:path w="453051" h="80642">
                  <a:moveTo>
                    <a:pt x="0" y="0"/>
                  </a:moveTo>
                  <a:lnTo>
                    <a:pt x="453051" y="0"/>
                  </a:lnTo>
                  <a:lnTo>
                    <a:pt x="453051" y="80642"/>
                  </a:lnTo>
                  <a:lnTo>
                    <a:pt x="0" y="80642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453051" cy="109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3288764" y="4403872"/>
            <a:ext cx="2665107" cy="266510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  <a:ln w="152400" cap="sq">
              <a:solidFill>
                <a:srgbClr val="820000"/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26227" tIns="26227" rIns="26227" bIns="26227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2741931" y="4447734"/>
            <a:ext cx="799321" cy="799321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26227" tIns="26227" rIns="26227" bIns="26227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2741931" y="6059414"/>
            <a:ext cx="799321" cy="799321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26227" tIns="26227" rIns="26227" bIns="26227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5642374" y="6135009"/>
            <a:ext cx="799321" cy="799321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26227" tIns="26227" rIns="26227" bIns="26227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5642374" y="4403872"/>
            <a:ext cx="799321" cy="799321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26227" tIns="26227" rIns="26227" bIns="26227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4221657" y="6941014"/>
            <a:ext cx="799321" cy="799321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6227" tIns="26227" rIns="26227" bIns="26227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58" name="Freeform 58"/>
          <p:cNvSpPr/>
          <p:nvPr/>
        </p:nvSpPr>
        <p:spPr>
          <a:xfrm>
            <a:off x="13630152" y="4759476"/>
            <a:ext cx="1982332" cy="1169576"/>
          </a:xfrm>
          <a:custGeom>
            <a:avLst/>
            <a:gdLst/>
            <a:ahLst/>
            <a:cxnLst/>
            <a:rect l="l" t="t" r="r" b="b"/>
            <a:pathLst>
              <a:path w="1982332" h="1169576">
                <a:moveTo>
                  <a:pt x="0" y="0"/>
                </a:moveTo>
                <a:lnTo>
                  <a:pt x="1982332" y="0"/>
                </a:lnTo>
                <a:lnTo>
                  <a:pt x="1982332" y="1169576"/>
                </a:lnTo>
                <a:lnTo>
                  <a:pt x="0" y="11695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9" name="Group 59"/>
          <p:cNvGrpSpPr/>
          <p:nvPr/>
        </p:nvGrpSpPr>
        <p:grpSpPr>
          <a:xfrm>
            <a:off x="14177649" y="8312361"/>
            <a:ext cx="1006350" cy="435992"/>
            <a:chOff x="0" y="0"/>
            <a:chExt cx="186137" cy="80642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86137" cy="80642"/>
            </a:xfrm>
            <a:custGeom>
              <a:avLst/>
              <a:gdLst/>
              <a:ahLst/>
              <a:cxnLst/>
              <a:rect l="l" t="t" r="r" b="b"/>
              <a:pathLst>
                <a:path w="186137" h="80642">
                  <a:moveTo>
                    <a:pt x="0" y="0"/>
                  </a:moveTo>
                  <a:lnTo>
                    <a:pt x="186137" y="0"/>
                  </a:lnTo>
                  <a:lnTo>
                    <a:pt x="186137" y="80642"/>
                  </a:lnTo>
                  <a:lnTo>
                    <a:pt x="0" y="80642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28575"/>
              <a:ext cx="186137" cy="109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4007189" y="7636839"/>
            <a:ext cx="2468174" cy="435992"/>
            <a:chOff x="0" y="0"/>
            <a:chExt cx="456521" cy="80642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456521" cy="80642"/>
            </a:xfrm>
            <a:custGeom>
              <a:avLst/>
              <a:gdLst/>
              <a:ahLst/>
              <a:cxnLst/>
              <a:rect l="l" t="t" r="r" b="b"/>
              <a:pathLst>
                <a:path w="456521" h="80642">
                  <a:moveTo>
                    <a:pt x="0" y="0"/>
                  </a:moveTo>
                  <a:lnTo>
                    <a:pt x="456521" y="0"/>
                  </a:lnTo>
                  <a:lnTo>
                    <a:pt x="456521" y="80642"/>
                  </a:lnTo>
                  <a:lnTo>
                    <a:pt x="0" y="80642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-28575"/>
              <a:ext cx="456521" cy="109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92029" y="8277590"/>
            <a:ext cx="3174531" cy="579498"/>
            <a:chOff x="0" y="0"/>
            <a:chExt cx="1754089" cy="320202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754089" cy="320202"/>
            </a:xfrm>
            <a:custGeom>
              <a:avLst/>
              <a:gdLst/>
              <a:ahLst/>
              <a:cxnLst/>
              <a:rect l="l" t="t" r="r" b="b"/>
              <a:pathLst>
                <a:path w="1754089" h="320202">
                  <a:moveTo>
                    <a:pt x="0" y="0"/>
                  </a:moveTo>
                  <a:lnTo>
                    <a:pt x="1754089" y="0"/>
                  </a:lnTo>
                  <a:lnTo>
                    <a:pt x="1754089" y="320202"/>
                  </a:lnTo>
                  <a:lnTo>
                    <a:pt x="0" y="320202"/>
                  </a:lnTo>
                  <a:close/>
                </a:path>
              </a:pathLst>
            </a:custGeom>
            <a:solidFill>
              <a:srgbClr val="820000"/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-76200"/>
              <a:ext cx="1754089" cy="396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355794" y="8072831"/>
            <a:ext cx="785669" cy="1005656"/>
            <a:chOff x="0" y="0"/>
            <a:chExt cx="6350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76200"/>
              <a:ext cx="6350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446938" y="8253706"/>
            <a:ext cx="603381" cy="603381"/>
            <a:chOff x="0" y="0"/>
            <a:chExt cx="812800" cy="8128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4" name="Freeform 74"/>
          <p:cNvSpPr/>
          <p:nvPr/>
        </p:nvSpPr>
        <p:spPr>
          <a:xfrm>
            <a:off x="614915" y="8428518"/>
            <a:ext cx="267428" cy="294281"/>
          </a:xfrm>
          <a:custGeom>
            <a:avLst/>
            <a:gdLst/>
            <a:ahLst/>
            <a:cxnLst/>
            <a:rect l="l" t="t" r="r" b="b"/>
            <a:pathLst>
              <a:path w="267428" h="294281">
                <a:moveTo>
                  <a:pt x="0" y="0"/>
                </a:moveTo>
                <a:lnTo>
                  <a:pt x="267428" y="0"/>
                </a:lnTo>
                <a:lnTo>
                  <a:pt x="267428" y="294281"/>
                </a:lnTo>
                <a:lnTo>
                  <a:pt x="0" y="2942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5" name="TextBox 75"/>
          <p:cNvSpPr txBox="1"/>
          <p:nvPr/>
        </p:nvSpPr>
        <p:spPr>
          <a:xfrm>
            <a:off x="1146628" y="1551591"/>
            <a:ext cx="5267176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6D06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Bangladesh's Carbon Credit and Offset Initiative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5854043" y="1996091"/>
            <a:ext cx="6579915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6D06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Balancing Economic Growth with Environmental Sustainability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6568" y="6181029"/>
            <a:ext cx="2496523" cy="1116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1"/>
              </a:lnSpc>
            </a:pPr>
            <a:r>
              <a:rPr lang="en-US" sz="1947" spc="5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Earned substantial revenue from carbon credits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650433" y="3720625"/>
            <a:ext cx="3048977" cy="1116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1"/>
              </a:lnSpc>
            </a:pPr>
            <a:r>
              <a:rPr lang="en-US" sz="1947" spc="5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Projects: Improved cook stoves, solar home systems (managed by Idcol)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4284421" y="6025118"/>
            <a:ext cx="2054501" cy="1116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1"/>
              </a:lnSpc>
            </a:pPr>
            <a:r>
              <a:rPr lang="en-US" sz="1947" spc="5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Generated: 2.53 million carbon credits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6475363" y="4174270"/>
            <a:ext cx="1729091" cy="754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1"/>
              </a:lnSpc>
            </a:pPr>
            <a:r>
              <a:rPr lang="en-US" sz="1947" spc="5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Revenue: $16.25 million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204454" y="6145830"/>
            <a:ext cx="2205892" cy="1116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1"/>
              </a:lnSpc>
            </a:pPr>
            <a:r>
              <a:rPr lang="en-US" sz="1947" spc="5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Showcases initial success in carbon trading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3171296" y="3261053"/>
            <a:ext cx="3952755" cy="37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3"/>
              </a:lnSpc>
              <a:spcBef>
                <a:spcPct val="0"/>
              </a:spcBef>
            </a:pPr>
            <a:r>
              <a:rPr lang="en-US" sz="1952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Carbon Credit Initiatives (since 2006)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3370753" y="3261053"/>
            <a:ext cx="2583119" cy="37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3"/>
              </a:lnSpc>
              <a:spcBef>
                <a:spcPct val="0"/>
              </a:spcBef>
            </a:pPr>
            <a:r>
              <a:rPr lang="en-US" sz="1952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Sectoral Contributions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1773329" y="4485686"/>
            <a:ext cx="851843" cy="569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41"/>
              </a:lnSpc>
              <a:spcBef>
                <a:spcPct val="0"/>
              </a:spcBef>
            </a:pPr>
            <a:r>
              <a:rPr lang="en-US" sz="1529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 Textile sector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2032229" y="6162633"/>
            <a:ext cx="592944" cy="569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41"/>
              </a:lnSpc>
            </a:pPr>
            <a:r>
              <a:rPr lang="en-US" sz="1529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 Brick </a:t>
            </a:r>
          </a:p>
          <a:p>
            <a:pPr algn="r">
              <a:lnSpc>
                <a:spcPts val="2141"/>
              </a:lnSpc>
              <a:spcBef>
                <a:spcPct val="0"/>
              </a:spcBef>
            </a:pPr>
            <a:r>
              <a:rPr lang="en-US" sz="1529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kilns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6559715" y="6289717"/>
            <a:ext cx="921097" cy="569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1"/>
              </a:lnSpc>
            </a:pPr>
            <a:r>
              <a:rPr lang="en-US" sz="1529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Cement </a:t>
            </a:r>
          </a:p>
          <a:p>
            <a:pPr algn="l">
              <a:lnSpc>
                <a:spcPts val="2141"/>
              </a:lnSpc>
              <a:spcBef>
                <a:spcPct val="0"/>
              </a:spcBef>
            </a:pPr>
            <a:r>
              <a:rPr lang="en-US" sz="1529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plants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6527420" y="4394248"/>
            <a:ext cx="1599638" cy="839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1"/>
              </a:lnSpc>
              <a:spcBef>
                <a:spcPct val="0"/>
              </a:spcBef>
            </a:pPr>
            <a:r>
              <a:rPr lang="en-US" sz="1529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Ready-Made Garment (RMG) industry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3681042" y="6071927"/>
            <a:ext cx="1880552" cy="65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7"/>
              </a:lnSpc>
            </a:pPr>
            <a:r>
              <a:rPr lang="en-US" sz="181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</a:t>
            </a:r>
          </a:p>
          <a:p>
            <a:pPr algn="ctr">
              <a:lnSpc>
                <a:spcPts val="2547"/>
              </a:lnSpc>
            </a:pPr>
            <a:r>
              <a:rPr lang="en-US" sz="181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Sectors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3979507" y="7883210"/>
            <a:ext cx="1365610" cy="29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1"/>
              </a:lnSpc>
              <a:spcBef>
                <a:spcPct val="0"/>
              </a:spcBef>
            </a:pPr>
            <a:r>
              <a:rPr lang="en-US" sz="1529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 Steel factories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4214718" y="8298306"/>
            <a:ext cx="1346876" cy="37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3"/>
              </a:lnSpc>
              <a:spcBef>
                <a:spcPct val="0"/>
              </a:spcBef>
            </a:pPr>
            <a:r>
              <a:rPr lang="en-US" sz="1952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Impacts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1572397" y="8872178"/>
            <a:ext cx="5481638" cy="69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Pivotal role in Bangladesh's emissions profile 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Necessitate rigorous emission reduction measures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4082537" y="7622784"/>
            <a:ext cx="2471936" cy="37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3"/>
              </a:lnSpc>
              <a:spcBef>
                <a:spcPct val="0"/>
              </a:spcBef>
            </a:pPr>
            <a:r>
              <a:rPr lang="en-US" sz="1952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Government Initiatives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243350" y="8338999"/>
            <a:ext cx="2145910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Renewable Energy Target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516003" y="9240412"/>
            <a:ext cx="2807755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renewable energy share to 10% of total electricity generation by 2030</a:t>
            </a:r>
          </a:p>
        </p:txBody>
      </p:sp>
      <p:grpSp>
        <p:nvGrpSpPr>
          <p:cNvPr id="95" name="Group 95"/>
          <p:cNvGrpSpPr/>
          <p:nvPr/>
        </p:nvGrpSpPr>
        <p:grpSpPr>
          <a:xfrm>
            <a:off x="3708996" y="8334740"/>
            <a:ext cx="3174531" cy="579498"/>
            <a:chOff x="0" y="0"/>
            <a:chExt cx="1754089" cy="320202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1754089" cy="320202"/>
            </a:xfrm>
            <a:custGeom>
              <a:avLst/>
              <a:gdLst/>
              <a:ahLst/>
              <a:cxnLst/>
              <a:rect l="l" t="t" r="r" b="b"/>
              <a:pathLst>
                <a:path w="1754089" h="320202">
                  <a:moveTo>
                    <a:pt x="0" y="0"/>
                  </a:moveTo>
                  <a:lnTo>
                    <a:pt x="1754089" y="0"/>
                  </a:lnTo>
                  <a:lnTo>
                    <a:pt x="1754089" y="320202"/>
                  </a:lnTo>
                  <a:lnTo>
                    <a:pt x="0" y="320202"/>
                  </a:lnTo>
                  <a:close/>
                </a:path>
              </a:pathLst>
            </a:custGeom>
            <a:solidFill>
              <a:srgbClr val="820000"/>
            </a:solidFill>
          </p:spPr>
        </p:sp>
        <p:sp>
          <p:nvSpPr>
            <p:cNvPr id="97" name="TextBox 97"/>
            <p:cNvSpPr txBox="1"/>
            <p:nvPr/>
          </p:nvSpPr>
          <p:spPr>
            <a:xfrm>
              <a:off x="0" y="-76200"/>
              <a:ext cx="1754089" cy="396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3872762" y="8129981"/>
            <a:ext cx="785669" cy="1005656"/>
            <a:chOff x="0" y="0"/>
            <a:chExt cx="635000" cy="81280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100" name="TextBox 100"/>
            <p:cNvSpPr txBox="1"/>
            <p:nvPr/>
          </p:nvSpPr>
          <p:spPr>
            <a:xfrm>
              <a:off x="0" y="-76200"/>
              <a:ext cx="6350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1" name="Group 101"/>
          <p:cNvGrpSpPr/>
          <p:nvPr/>
        </p:nvGrpSpPr>
        <p:grpSpPr>
          <a:xfrm>
            <a:off x="3963905" y="8310856"/>
            <a:ext cx="603381" cy="603381"/>
            <a:chOff x="0" y="0"/>
            <a:chExt cx="812800" cy="812800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3" name="TextBox 10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" name="Freeform 104"/>
          <p:cNvSpPr/>
          <p:nvPr/>
        </p:nvSpPr>
        <p:spPr>
          <a:xfrm>
            <a:off x="4131882" y="8485668"/>
            <a:ext cx="267428" cy="294281"/>
          </a:xfrm>
          <a:custGeom>
            <a:avLst/>
            <a:gdLst/>
            <a:ahLst/>
            <a:cxnLst/>
            <a:rect l="l" t="t" r="r" b="b"/>
            <a:pathLst>
              <a:path w="267428" h="294281">
                <a:moveTo>
                  <a:pt x="0" y="0"/>
                </a:moveTo>
                <a:lnTo>
                  <a:pt x="267428" y="0"/>
                </a:lnTo>
                <a:lnTo>
                  <a:pt x="267428" y="294281"/>
                </a:lnTo>
                <a:lnTo>
                  <a:pt x="0" y="2942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5" name="TextBox 105"/>
          <p:cNvSpPr txBox="1"/>
          <p:nvPr/>
        </p:nvSpPr>
        <p:spPr>
          <a:xfrm>
            <a:off x="4760317" y="8396149"/>
            <a:ext cx="890713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Key</a:t>
            </a:r>
          </a:p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Projects</a:t>
            </a:r>
          </a:p>
        </p:txBody>
      </p:sp>
      <p:grpSp>
        <p:nvGrpSpPr>
          <p:cNvPr id="106" name="Group 106"/>
          <p:cNvGrpSpPr/>
          <p:nvPr/>
        </p:nvGrpSpPr>
        <p:grpSpPr>
          <a:xfrm>
            <a:off x="3708996" y="9182871"/>
            <a:ext cx="3174531" cy="767994"/>
            <a:chOff x="0" y="0"/>
            <a:chExt cx="669902" cy="162065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669902" cy="162065"/>
            </a:xfrm>
            <a:custGeom>
              <a:avLst/>
              <a:gdLst/>
              <a:ahLst/>
              <a:cxnLst/>
              <a:rect l="l" t="t" r="r" b="b"/>
              <a:pathLst>
                <a:path w="669902" h="162065">
                  <a:moveTo>
                    <a:pt x="0" y="0"/>
                  </a:moveTo>
                  <a:lnTo>
                    <a:pt x="669902" y="0"/>
                  </a:lnTo>
                  <a:lnTo>
                    <a:pt x="669902" y="162065"/>
                  </a:lnTo>
                  <a:lnTo>
                    <a:pt x="0" y="162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08" name="TextBox 108"/>
            <p:cNvSpPr txBox="1"/>
            <p:nvPr/>
          </p:nvSpPr>
          <p:spPr>
            <a:xfrm>
              <a:off x="0" y="-19050"/>
              <a:ext cx="669902" cy="181115"/>
            </a:xfrm>
            <a:prstGeom prst="rect">
              <a:avLst/>
            </a:prstGeom>
          </p:spPr>
          <p:txBody>
            <a:bodyPr lIns="70505" tIns="70505" rIns="70505" bIns="70505" rtlCol="0" anchor="ctr"/>
            <a:lstStyle/>
            <a:p>
              <a:pPr marL="259078" lvl="1" indent="-129539" algn="l">
                <a:lnSpc>
                  <a:spcPts val="1367"/>
                </a:lnSpc>
                <a:buFont typeface="Arial"/>
                <a:buChar char="•"/>
              </a:pPr>
              <a:r>
                <a:rPr lang="en-US" sz="1199" spc="16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Promotion of solar power </a:t>
              </a:r>
            </a:p>
            <a:p>
              <a:pPr marL="259078" lvl="1" indent="-129539" algn="l">
                <a:lnSpc>
                  <a:spcPts val="1367"/>
                </a:lnSpc>
                <a:buFont typeface="Arial"/>
                <a:buChar char="•"/>
              </a:pPr>
              <a:r>
                <a:rPr lang="en-US" sz="1199" spc="16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Solar irrigation</a:t>
              </a:r>
            </a:p>
            <a:p>
              <a:pPr marL="259078" lvl="1" indent="-129539" algn="l">
                <a:lnSpc>
                  <a:spcPts val="1367"/>
                </a:lnSpc>
                <a:buFont typeface="Arial"/>
                <a:buChar char="•"/>
              </a:pPr>
              <a:r>
                <a:rPr lang="en-US" sz="1199" spc="16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Waste-to-energy projects</a:t>
              </a:r>
            </a:p>
          </p:txBody>
        </p:sp>
      </p:grpSp>
      <p:grpSp>
        <p:nvGrpSpPr>
          <p:cNvPr id="109" name="Group 109"/>
          <p:cNvGrpSpPr/>
          <p:nvPr/>
        </p:nvGrpSpPr>
        <p:grpSpPr>
          <a:xfrm>
            <a:off x="7198214" y="8334740"/>
            <a:ext cx="3174531" cy="579498"/>
            <a:chOff x="0" y="0"/>
            <a:chExt cx="1754089" cy="320202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1754089" cy="320202"/>
            </a:xfrm>
            <a:custGeom>
              <a:avLst/>
              <a:gdLst/>
              <a:ahLst/>
              <a:cxnLst/>
              <a:rect l="l" t="t" r="r" b="b"/>
              <a:pathLst>
                <a:path w="1754089" h="320202">
                  <a:moveTo>
                    <a:pt x="0" y="0"/>
                  </a:moveTo>
                  <a:lnTo>
                    <a:pt x="1754089" y="0"/>
                  </a:lnTo>
                  <a:lnTo>
                    <a:pt x="1754089" y="320202"/>
                  </a:lnTo>
                  <a:lnTo>
                    <a:pt x="0" y="320202"/>
                  </a:lnTo>
                  <a:close/>
                </a:path>
              </a:pathLst>
            </a:custGeom>
            <a:solidFill>
              <a:srgbClr val="820000"/>
            </a:solidFill>
          </p:spPr>
        </p:sp>
        <p:sp>
          <p:nvSpPr>
            <p:cNvPr id="111" name="TextBox 111"/>
            <p:cNvSpPr txBox="1"/>
            <p:nvPr/>
          </p:nvSpPr>
          <p:spPr>
            <a:xfrm>
              <a:off x="0" y="-76200"/>
              <a:ext cx="1754089" cy="396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2" name="Group 112"/>
          <p:cNvGrpSpPr/>
          <p:nvPr/>
        </p:nvGrpSpPr>
        <p:grpSpPr>
          <a:xfrm>
            <a:off x="7361979" y="8129981"/>
            <a:ext cx="785669" cy="1005656"/>
            <a:chOff x="0" y="0"/>
            <a:chExt cx="635000" cy="812800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114" name="TextBox 114"/>
            <p:cNvSpPr txBox="1"/>
            <p:nvPr/>
          </p:nvSpPr>
          <p:spPr>
            <a:xfrm>
              <a:off x="0" y="-76200"/>
              <a:ext cx="6350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5" name="Group 115"/>
          <p:cNvGrpSpPr/>
          <p:nvPr/>
        </p:nvGrpSpPr>
        <p:grpSpPr>
          <a:xfrm>
            <a:off x="7453123" y="8310856"/>
            <a:ext cx="603381" cy="603381"/>
            <a:chOff x="0" y="0"/>
            <a:chExt cx="812800" cy="812800"/>
          </a:xfrm>
        </p:grpSpPr>
        <p:sp>
          <p:nvSpPr>
            <p:cNvPr id="116" name="Freeform 1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7" name="TextBox 1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8" name="Freeform 118"/>
          <p:cNvSpPr/>
          <p:nvPr/>
        </p:nvSpPr>
        <p:spPr>
          <a:xfrm>
            <a:off x="7621100" y="8485668"/>
            <a:ext cx="267428" cy="294281"/>
          </a:xfrm>
          <a:custGeom>
            <a:avLst/>
            <a:gdLst/>
            <a:ahLst/>
            <a:cxnLst/>
            <a:rect l="l" t="t" r="r" b="b"/>
            <a:pathLst>
              <a:path w="267428" h="294281">
                <a:moveTo>
                  <a:pt x="0" y="0"/>
                </a:moveTo>
                <a:lnTo>
                  <a:pt x="267428" y="0"/>
                </a:lnTo>
                <a:lnTo>
                  <a:pt x="267428" y="294281"/>
                </a:lnTo>
                <a:lnTo>
                  <a:pt x="0" y="2942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9" name="TextBox 119"/>
          <p:cNvSpPr txBox="1"/>
          <p:nvPr/>
        </p:nvSpPr>
        <p:spPr>
          <a:xfrm>
            <a:off x="8284339" y="8414939"/>
            <a:ext cx="890713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Commitment</a:t>
            </a:r>
          </a:p>
        </p:txBody>
      </p:sp>
      <p:grpSp>
        <p:nvGrpSpPr>
          <p:cNvPr id="120" name="Group 120"/>
          <p:cNvGrpSpPr/>
          <p:nvPr/>
        </p:nvGrpSpPr>
        <p:grpSpPr>
          <a:xfrm>
            <a:off x="253444" y="9182871"/>
            <a:ext cx="3197231" cy="622025"/>
            <a:chOff x="0" y="0"/>
            <a:chExt cx="674693" cy="131262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674693" cy="131262"/>
            </a:xfrm>
            <a:custGeom>
              <a:avLst/>
              <a:gdLst/>
              <a:ahLst/>
              <a:cxnLst/>
              <a:rect l="l" t="t" r="r" b="b"/>
              <a:pathLst>
                <a:path w="674693" h="131262">
                  <a:moveTo>
                    <a:pt x="0" y="0"/>
                  </a:moveTo>
                  <a:lnTo>
                    <a:pt x="674693" y="0"/>
                  </a:lnTo>
                  <a:lnTo>
                    <a:pt x="674693" y="131262"/>
                  </a:lnTo>
                  <a:lnTo>
                    <a:pt x="0" y="1312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22" name="TextBox 122"/>
            <p:cNvSpPr txBox="1"/>
            <p:nvPr/>
          </p:nvSpPr>
          <p:spPr>
            <a:xfrm>
              <a:off x="0" y="-19050"/>
              <a:ext cx="674693" cy="150312"/>
            </a:xfrm>
            <a:prstGeom prst="rect">
              <a:avLst/>
            </a:prstGeom>
          </p:spPr>
          <p:txBody>
            <a:bodyPr lIns="70505" tIns="70505" rIns="70505" bIns="70505" rtlCol="0" anchor="ctr"/>
            <a:lstStyle/>
            <a:p>
              <a:pPr algn="l">
                <a:lnSpc>
                  <a:spcPts val="1367"/>
                </a:lnSpc>
              </a:pPr>
              <a:endParaRPr/>
            </a:p>
          </p:txBody>
        </p:sp>
      </p:grpSp>
      <p:grpSp>
        <p:nvGrpSpPr>
          <p:cNvPr id="123" name="Group 123"/>
          <p:cNvGrpSpPr/>
          <p:nvPr/>
        </p:nvGrpSpPr>
        <p:grpSpPr>
          <a:xfrm>
            <a:off x="7124051" y="9182871"/>
            <a:ext cx="3174531" cy="622025"/>
            <a:chOff x="0" y="0"/>
            <a:chExt cx="669902" cy="131262"/>
          </a:xfrm>
        </p:grpSpPr>
        <p:sp>
          <p:nvSpPr>
            <p:cNvPr id="124" name="Freeform 124"/>
            <p:cNvSpPr/>
            <p:nvPr/>
          </p:nvSpPr>
          <p:spPr>
            <a:xfrm>
              <a:off x="0" y="0"/>
              <a:ext cx="669902" cy="131262"/>
            </a:xfrm>
            <a:custGeom>
              <a:avLst/>
              <a:gdLst/>
              <a:ahLst/>
              <a:cxnLst/>
              <a:rect l="l" t="t" r="r" b="b"/>
              <a:pathLst>
                <a:path w="669902" h="131262">
                  <a:moveTo>
                    <a:pt x="0" y="0"/>
                  </a:moveTo>
                  <a:lnTo>
                    <a:pt x="669902" y="0"/>
                  </a:lnTo>
                  <a:lnTo>
                    <a:pt x="669902" y="131262"/>
                  </a:lnTo>
                  <a:lnTo>
                    <a:pt x="0" y="1312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25" name="TextBox 125"/>
            <p:cNvSpPr txBox="1"/>
            <p:nvPr/>
          </p:nvSpPr>
          <p:spPr>
            <a:xfrm>
              <a:off x="0" y="-19050"/>
              <a:ext cx="669902" cy="150312"/>
            </a:xfrm>
            <a:prstGeom prst="rect">
              <a:avLst/>
            </a:prstGeom>
          </p:spPr>
          <p:txBody>
            <a:bodyPr lIns="70505" tIns="70505" rIns="70505" bIns="70505" rtlCol="0" anchor="ctr"/>
            <a:lstStyle/>
            <a:p>
              <a:pPr algn="l">
                <a:lnSpc>
                  <a:spcPts val="1367"/>
                </a:lnSpc>
              </a:pPr>
              <a:endParaRPr/>
            </a:p>
          </p:txBody>
        </p:sp>
      </p:grpSp>
      <p:sp>
        <p:nvSpPr>
          <p:cNvPr id="126" name="TextBox 126"/>
          <p:cNvSpPr txBox="1"/>
          <p:nvPr/>
        </p:nvSpPr>
        <p:spPr>
          <a:xfrm>
            <a:off x="7804251" y="9356724"/>
            <a:ext cx="1850891" cy="22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Sustainable development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6628" y="1004504"/>
            <a:ext cx="3855158" cy="91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2"/>
              </a:lnSpc>
            </a:pPr>
            <a:r>
              <a:rPr lang="en-US" sz="320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Points for </a:t>
            </a:r>
            <a:r>
              <a:rPr lang="en-US" sz="3202">
                <a:solidFill>
                  <a:srgbClr val="890A0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Carbon</a:t>
            </a:r>
            <a:r>
              <a:rPr lang="en-US" sz="320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Offset </a:t>
            </a:r>
            <a:r>
              <a:rPr lang="en-US" sz="3202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Failure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209536" y="850039"/>
            <a:ext cx="2998922" cy="30502"/>
            <a:chOff x="0" y="0"/>
            <a:chExt cx="4994540" cy="50800"/>
          </a:xfrm>
        </p:grpSpPr>
        <p:sp>
          <p:nvSpPr>
            <p:cNvPr id="4" name="Freeform 4"/>
            <p:cNvSpPr/>
            <p:nvPr/>
          </p:nvSpPr>
          <p:spPr>
            <a:xfrm>
              <a:off x="25400" y="0"/>
              <a:ext cx="4943729" cy="50800"/>
            </a:xfrm>
            <a:custGeom>
              <a:avLst/>
              <a:gdLst/>
              <a:ahLst/>
              <a:cxnLst/>
              <a:rect l="l" t="t" r="r" b="b"/>
              <a:pathLst>
                <a:path w="4943729" h="50800">
                  <a:moveTo>
                    <a:pt x="0" y="0"/>
                  </a:moveTo>
                  <a:lnTo>
                    <a:pt x="4943729" y="0"/>
                  </a:lnTo>
                  <a:lnTo>
                    <a:pt x="494372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21B79">
                <a:alpha val="4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46628" y="804285"/>
            <a:ext cx="1291435" cy="91507"/>
            <a:chOff x="0" y="0"/>
            <a:chExt cx="2150815" cy="152400"/>
          </a:xfrm>
        </p:grpSpPr>
        <p:sp>
          <p:nvSpPr>
            <p:cNvPr id="6" name="Freeform 6"/>
            <p:cNvSpPr/>
            <p:nvPr/>
          </p:nvSpPr>
          <p:spPr>
            <a:xfrm>
              <a:off x="76200" y="0"/>
              <a:ext cx="1998472" cy="152400"/>
            </a:xfrm>
            <a:custGeom>
              <a:avLst/>
              <a:gdLst/>
              <a:ahLst/>
              <a:cxnLst/>
              <a:rect l="l" t="t" r="r" b="b"/>
              <a:pathLst>
                <a:path w="1998472" h="152400">
                  <a:moveTo>
                    <a:pt x="0" y="0"/>
                  </a:moveTo>
                  <a:lnTo>
                    <a:pt x="1998472" y="0"/>
                  </a:lnTo>
                  <a:lnTo>
                    <a:pt x="199847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21B79"/>
            </a:solidFill>
          </p:spPr>
        </p:sp>
      </p:grpSp>
      <p:sp>
        <p:nvSpPr>
          <p:cNvPr id="7" name="Freeform 7"/>
          <p:cNvSpPr/>
          <p:nvPr/>
        </p:nvSpPr>
        <p:spPr>
          <a:xfrm rot="-10800000">
            <a:off x="192029" y="190918"/>
            <a:ext cx="1372135" cy="1312105"/>
          </a:xfrm>
          <a:custGeom>
            <a:avLst/>
            <a:gdLst/>
            <a:ahLst/>
            <a:cxnLst/>
            <a:rect l="l" t="t" r="r" b="b"/>
            <a:pathLst>
              <a:path w="1372135" h="1312105">
                <a:moveTo>
                  <a:pt x="0" y="0"/>
                </a:moveTo>
                <a:lnTo>
                  <a:pt x="1372135" y="0"/>
                </a:lnTo>
                <a:lnTo>
                  <a:pt x="1372135" y="1312105"/>
                </a:lnTo>
                <a:lnTo>
                  <a:pt x="0" y="1312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508"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2788782">
            <a:off x="7452190" y="8617229"/>
            <a:ext cx="1320942" cy="1143936"/>
            <a:chOff x="0" y="0"/>
            <a:chExt cx="6350000" cy="549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 rot="2788782">
            <a:off x="11435772" y="8581915"/>
            <a:ext cx="1320942" cy="1143936"/>
            <a:chOff x="0" y="0"/>
            <a:chExt cx="6350000" cy="5499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9663447" y="7769345"/>
            <a:ext cx="1233414" cy="587413"/>
          </a:xfrm>
          <a:custGeom>
            <a:avLst/>
            <a:gdLst/>
            <a:ahLst/>
            <a:cxnLst/>
            <a:rect l="l" t="t" r="r" b="b"/>
            <a:pathLst>
              <a:path w="1233414" h="587413">
                <a:moveTo>
                  <a:pt x="0" y="0"/>
                </a:moveTo>
                <a:lnTo>
                  <a:pt x="1233413" y="0"/>
                </a:lnTo>
                <a:lnTo>
                  <a:pt x="1233413" y="587413"/>
                </a:lnTo>
                <a:lnTo>
                  <a:pt x="0" y="58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132106" y="6072267"/>
            <a:ext cx="2394935" cy="3434600"/>
            <a:chOff x="0" y="0"/>
            <a:chExt cx="4430876" cy="635436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30876" cy="6354363"/>
            </a:xfrm>
            <a:custGeom>
              <a:avLst/>
              <a:gdLst/>
              <a:ahLst/>
              <a:cxnLst/>
              <a:rect l="l" t="t" r="r" b="b"/>
              <a:pathLst>
                <a:path w="4430876" h="6354363">
                  <a:moveTo>
                    <a:pt x="412607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049563"/>
                  </a:lnTo>
                  <a:cubicBezTo>
                    <a:pt x="0" y="6218472"/>
                    <a:pt x="135890" y="6354363"/>
                    <a:pt x="304800" y="6354363"/>
                  </a:cubicBezTo>
                  <a:lnTo>
                    <a:pt x="4126076" y="6354363"/>
                  </a:lnTo>
                  <a:cubicBezTo>
                    <a:pt x="4294986" y="6354363"/>
                    <a:pt x="4430876" y="6218472"/>
                    <a:pt x="4430876" y="6049563"/>
                  </a:cubicBezTo>
                  <a:lnTo>
                    <a:pt x="4430876" y="304800"/>
                  </a:lnTo>
                  <a:cubicBezTo>
                    <a:pt x="4430876" y="135890"/>
                    <a:pt x="4294986" y="0"/>
                    <a:pt x="4126076" y="0"/>
                  </a:cubicBezTo>
                  <a:close/>
                </a:path>
              </a:pathLst>
            </a:custGeom>
            <a:solidFill>
              <a:srgbClr val="6D597A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115688" y="6036954"/>
            <a:ext cx="2394935" cy="3434600"/>
            <a:chOff x="0" y="0"/>
            <a:chExt cx="4430876" cy="635436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430876" cy="6354363"/>
            </a:xfrm>
            <a:custGeom>
              <a:avLst/>
              <a:gdLst/>
              <a:ahLst/>
              <a:cxnLst/>
              <a:rect l="l" t="t" r="r" b="b"/>
              <a:pathLst>
                <a:path w="4430876" h="6354363">
                  <a:moveTo>
                    <a:pt x="412607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049563"/>
                  </a:lnTo>
                  <a:cubicBezTo>
                    <a:pt x="0" y="6218472"/>
                    <a:pt x="135890" y="6354363"/>
                    <a:pt x="304800" y="6354363"/>
                  </a:cubicBezTo>
                  <a:lnTo>
                    <a:pt x="4126076" y="6354363"/>
                  </a:lnTo>
                  <a:cubicBezTo>
                    <a:pt x="4294986" y="6354363"/>
                    <a:pt x="4430876" y="6218472"/>
                    <a:pt x="4430876" y="6049563"/>
                  </a:cubicBezTo>
                  <a:lnTo>
                    <a:pt x="4430876" y="304800"/>
                  </a:lnTo>
                  <a:cubicBezTo>
                    <a:pt x="4430876" y="135890"/>
                    <a:pt x="4294986" y="0"/>
                    <a:pt x="4126076" y="0"/>
                  </a:cubicBezTo>
                  <a:close/>
                </a:path>
              </a:pathLst>
            </a:custGeom>
            <a:solidFill>
              <a:srgbClr val="6D597A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8132106" y="6072267"/>
            <a:ext cx="2394935" cy="3434600"/>
            <a:chOff x="0" y="0"/>
            <a:chExt cx="4430876" cy="635436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430876" cy="6354363"/>
            </a:xfrm>
            <a:custGeom>
              <a:avLst/>
              <a:gdLst/>
              <a:ahLst/>
              <a:cxnLst/>
              <a:rect l="l" t="t" r="r" b="b"/>
              <a:pathLst>
                <a:path w="4430876" h="6354363">
                  <a:moveTo>
                    <a:pt x="412607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049563"/>
                  </a:lnTo>
                  <a:cubicBezTo>
                    <a:pt x="0" y="6218472"/>
                    <a:pt x="135890" y="6354363"/>
                    <a:pt x="304800" y="6354363"/>
                  </a:cubicBezTo>
                  <a:lnTo>
                    <a:pt x="4126076" y="6354363"/>
                  </a:lnTo>
                  <a:cubicBezTo>
                    <a:pt x="4294986" y="6354363"/>
                    <a:pt x="4430876" y="6218472"/>
                    <a:pt x="4430876" y="6049563"/>
                  </a:cubicBezTo>
                  <a:lnTo>
                    <a:pt x="4430876" y="304800"/>
                  </a:lnTo>
                  <a:cubicBezTo>
                    <a:pt x="4430876" y="135890"/>
                    <a:pt x="4294986" y="0"/>
                    <a:pt x="4126076" y="0"/>
                  </a:cubicBezTo>
                  <a:close/>
                </a:path>
              </a:pathLst>
            </a:custGeom>
            <a:solidFill>
              <a:srgbClr val="959595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115688" y="6036954"/>
            <a:ext cx="2394935" cy="3434600"/>
            <a:chOff x="0" y="0"/>
            <a:chExt cx="4430876" cy="635436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430876" cy="6354363"/>
            </a:xfrm>
            <a:custGeom>
              <a:avLst/>
              <a:gdLst/>
              <a:ahLst/>
              <a:cxnLst/>
              <a:rect l="l" t="t" r="r" b="b"/>
              <a:pathLst>
                <a:path w="4430876" h="6354363">
                  <a:moveTo>
                    <a:pt x="412607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049563"/>
                  </a:lnTo>
                  <a:cubicBezTo>
                    <a:pt x="0" y="6218472"/>
                    <a:pt x="135890" y="6354363"/>
                    <a:pt x="304800" y="6354363"/>
                  </a:cubicBezTo>
                  <a:lnTo>
                    <a:pt x="4126076" y="6354363"/>
                  </a:lnTo>
                  <a:cubicBezTo>
                    <a:pt x="4294986" y="6354363"/>
                    <a:pt x="4430876" y="6218472"/>
                    <a:pt x="4430876" y="6049563"/>
                  </a:cubicBezTo>
                  <a:lnTo>
                    <a:pt x="4430876" y="304800"/>
                  </a:lnTo>
                  <a:cubicBezTo>
                    <a:pt x="4430876" y="135890"/>
                    <a:pt x="4294986" y="0"/>
                    <a:pt x="4126076" y="0"/>
                  </a:cubicBezTo>
                  <a:close/>
                </a:path>
              </a:pathLst>
            </a:custGeom>
            <a:solidFill>
              <a:srgbClr val="1D4C4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7243102" y="5814054"/>
            <a:ext cx="3139550" cy="3721281"/>
            <a:chOff x="0" y="0"/>
            <a:chExt cx="5361014" cy="635436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361013" cy="6354363"/>
            </a:xfrm>
            <a:custGeom>
              <a:avLst/>
              <a:gdLst/>
              <a:ahLst/>
              <a:cxnLst/>
              <a:rect l="l" t="t" r="r" b="b"/>
              <a:pathLst>
                <a:path w="5361013" h="6354363">
                  <a:moveTo>
                    <a:pt x="5056213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049563"/>
                  </a:lnTo>
                  <a:cubicBezTo>
                    <a:pt x="0" y="6218472"/>
                    <a:pt x="135890" y="6354363"/>
                    <a:pt x="304800" y="6354363"/>
                  </a:cubicBezTo>
                  <a:lnTo>
                    <a:pt x="5056213" y="6354363"/>
                  </a:lnTo>
                  <a:cubicBezTo>
                    <a:pt x="5225123" y="6354363"/>
                    <a:pt x="5361013" y="6218472"/>
                    <a:pt x="5361013" y="6049563"/>
                  </a:cubicBezTo>
                  <a:lnTo>
                    <a:pt x="5361013" y="304800"/>
                  </a:lnTo>
                  <a:cubicBezTo>
                    <a:pt x="5361013" y="135890"/>
                    <a:pt x="5225123" y="0"/>
                    <a:pt x="50562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1226684" y="5778741"/>
            <a:ext cx="3139550" cy="3721281"/>
            <a:chOff x="0" y="0"/>
            <a:chExt cx="5361014" cy="635436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361013" cy="6354363"/>
            </a:xfrm>
            <a:custGeom>
              <a:avLst/>
              <a:gdLst/>
              <a:ahLst/>
              <a:cxnLst/>
              <a:rect l="l" t="t" r="r" b="b"/>
              <a:pathLst>
                <a:path w="5361013" h="6354363">
                  <a:moveTo>
                    <a:pt x="5056213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049563"/>
                  </a:lnTo>
                  <a:cubicBezTo>
                    <a:pt x="0" y="6218472"/>
                    <a:pt x="135890" y="6354363"/>
                    <a:pt x="304800" y="6354363"/>
                  </a:cubicBezTo>
                  <a:lnTo>
                    <a:pt x="5056213" y="6354363"/>
                  </a:lnTo>
                  <a:cubicBezTo>
                    <a:pt x="5225123" y="6354363"/>
                    <a:pt x="5361013" y="6218472"/>
                    <a:pt x="5361013" y="6049563"/>
                  </a:cubicBezTo>
                  <a:lnTo>
                    <a:pt x="5361013" y="304800"/>
                  </a:lnTo>
                  <a:cubicBezTo>
                    <a:pt x="5361013" y="135890"/>
                    <a:pt x="5225123" y="0"/>
                    <a:pt x="50562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6925947" y="5781111"/>
            <a:ext cx="3314758" cy="3721281"/>
            <a:chOff x="0" y="0"/>
            <a:chExt cx="5660194" cy="635436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660194" cy="6354363"/>
            </a:xfrm>
            <a:custGeom>
              <a:avLst/>
              <a:gdLst/>
              <a:ahLst/>
              <a:cxnLst/>
              <a:rect l="l" t="t" r="r" b="b"/>
              <a:pathLst>
                <a:path w="5660194" h="6354363">
                  <a:moveTo>
                    <a:pt x="5355394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049563"/>
                  </a:lnTo>
                  <a:cubicBezTo>
                    <a:pt x="0" y="6218472"/>
                    <a:pt x="135890" y="6354363"/>
                    <a:pt x="304800" y="6354363"/>
                  </a:cubicBezTo>
                  <a:lnTo>
                    <a:pt x="5355394" y="6354363"/>
                  </a:lnTo>
                  <a:cubicBezTo>
                    <a:pt x="5524304" y="6354363"/>
                    <a:pt x="5660194" y="6218472"/>
                    <a:pt x="5660194" y="6049563"/>
                  </a:cubicBezTo>
                  <a:lnTo>
                    <a:pt x="5660194" y="304800"/>
                  </a:lnTo>
                  <a:cubicBezTo>
                    <a:pt x="5660194" y="135890"/>
                    <a:pt x="5524304" y="0"/>
                    <a:pt x="535539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0912859" y="5778741"/>
            <a:ext cx="3453375" cy="3520521"/>
            <a:chOff x="0" y="0"/>
            <a:chExt cx="5896893" cy="60115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896893" cy="6011550"/>
            </a:xfrm>
            <a:custGeom>
              <a:avLst/>
              <a:gdLst/>
              <a:ahLst/>
              <a:cxnLst/>
              <a:rect l="l" t="t" r="r" b="b"/>
              <a:pathLst>
                <a:path w="5896893" h="6011550">
                  <a:moveTo>
                    <a:pt x="5592093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5706750"/>
                  </a:lnTo>
                  <a:cubicBezTo>
                    <a:pt x="0" y="5875660"/>
                    <a:pt x="135890" y="6011550"/>
                    <a:pt x="304800" y="6011550"/>
                  </a:cubicBezTo>
                  <a:lnTo>
                    <a:pt x="5592093" y="6011550"/>
                  </a:lnTo>
                  <a:cubicBezTo>
                    <a:pt x="5761003" y="6011550"/>
                    <a:pt x="5896893" y="5875660"/>
                    <a:pt x="5896893" y="5706750"/>
                  </a:cubicBezTo>
                  <a:lnTo>
                    <a:pt x="5896893" y="304800"/>
                  </a:lnTo>
                  <a:cubicBezTo>
                    <a:pt x="5896893" y="135890"/>
                    <a:pt x="5761003" y="0"/>
                    <a:pt x="55920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9550116" y="5225197"/>
            <a:ext cx="1177715" cy="1177715"/>
            <a:chOff x="0" y="0"/>
            <a:chExt cx="495300" cy="4953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959595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3566880" y="5250058"/>
            <a:ext cx="1177715" cy="1177715"/>
            <a:chOff x="0" y="0"/>
            <a:chExt cx="495300" cy="4953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1D4C40"/>
            </a:solidFill>
          </p:spPr>
        </p:sp>
      </p:grpSp>
      <p:grpSp>
        <p:nvGrpSpPr>
          <p:cNvPr id="35" name="Group 35"/>
          <p:cNvGrpSpPr/>
          <p:nvPr/>
        </p:nvGrpSpPr>
        <p:grpSpPr>
          <a:xfrm rot="-5400000">
            <a:off x="8679263" y="8858645"/>
            <a:ext cx="666951" cy="1739736"/>
            <a:chOff x="0" y="0"/>
            <a:chExt cx="2771140" cy="722849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771140" cy="7228497"/>
            </a:xfrm>
            <a:custGeom>
              <a:avLst/>
              <a:gdLst/>
              <a:ahLst/>
              <a:cxnLst/>
              <a:rect l="l" t="t" r="r" b="b"/>
              <a:pathLst>
                <a:path w="2771140" h="7228497">
                  <a:moveTo>
                    <a:pt x="0" y="0"/>
                  </a:moveTo>
                  <a:lnTo>
                    <a:pt x="0" y="6325527"/>
                  </a:lnTo>
                  <a:lnTo>
                    <a:pt x="1384300" y="7228497"/>
                  </a:lnTo>
                  <a:lnTo>
                    <a:pt x="2771140" y="6325527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959595"/>
            </a:solidFill>
          </p:spPr>
        </p:sp>
      </p:grpSp>
      <p:grpSp>
        <p:nvGrpSpPr>
          <p:cNvPr id="37" name="Group 37"/>
          <p:cNvGrpSpPr/>
          <p:nvPr/>
        </p:nvGrpSpPr>
        <p:grpSpPr>
          <a:xfrm rot="-5400000">
            <a:off x="12662845" y="8823331"/>
            <a:ext cx="666951" cy="1739736"/>
            <a:chOff x="0" y="0"/>
            <a:chExt cx="2771140" cy="722849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771140" cy="7228497"/>
            </a:xfrm>
            <a:custGeom>
              <a:avLst/>
              <a:gdLst/>
              <a:ahLst/>
              <a:cxnLst/>
              <a:rect l="l" t="t" r="r" b="b"/>
              <a:pathLst>
                <a:path w="2771140" h="7228497">
                  <a:moveTo>
                    <a:pt x="0" y="0"/>
                  </a:moveTo>
                  <a:lnTo>
                    <a:pt x="0" y="6325527"/>
                  </a:lnTo>
                  <a:lnTo>
                    <a:pt x="1384300" y="7228497"/>
                  </a:lnTo>
                  <a:lnTo>
                    <a:pt x="2771140" y="6325527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1D4C40"/>
            </a:solidFill>
          </p:spPr>
        </p:sp>
      </p:grpSp>
      <p:grpSp>
        <p:nvGrpSpPr>
          <p:cNvPr id="39" name="Group 39"/>
          <p:cNvGrpSpPr/>
          <p:nvPr/>
        </p:nvGrpSpPr>
        <p:grpSpPr>
          <a:xfrm rot="-5400000">
            <a:off x="8887838" y="9497326"/>
            <a:ext cx="671415" cy="457908"/>
            <a:chOff x="0" y="0"/>
            <a:chExt cx="2771140" cy="188993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71140" cy="1889930"/>
            </a:xfrm>
            <a:custGeom>
              <a:avLst/>
              <a:gdLst/>
              <a:ahLst/>
              <a:cxnLst/>
              <a:rect l="l" t="t" r="r" b="b"/>
              <a:pathLst>
                <a:path w="2771140" h="1889930">
                  <a:moveTo>
                    <a:pt x="0" y="0"/>
                  </a:moveTo>
                  <a:lnTo>
                    <a:pt x="0" y="986960"/>
                  </a:lnTo>
                  <a:lnTo>
                    <a:pt x="1384300" y="1889930"/>
                  </a:lnTo>
                  <a:lnTo>
                    <a:pt x="2771140" y="986960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F1F2F2"/>
            </a:solidFill>
          </p:spPr>
        </p:sp>
      </p:grpSp>
      <p:grpSp>
        <p:nvGrpSpPr>
          <p:cNvPr id="41" name="Group 41"/>
          <p:cNvGrpSpPr/>
          <p:nvPr/>
        </p:nvGrpSpPr>
        <p:grpSpPr>
          <a:xfrm rot="-5400000">
            <a:off x="8657201" y="9497326"/>
            <a:ext cx="671415" cy="457908"/>
            <a:chOff x="0" y="0"/>
            <a:chExt cx="2771140" cy="188993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71140" cy="1889930"/>
            </a:xfrm>
            <a:custGeom>
              <a:avLst/>
              <a:gdLst/>
              <a:ahLst/>
              <a:cxnLst/>
              <a:rect l="l" t="t" r="r" b="b"/>
              <a:pathLst>
                <a:path w="2771140" h="1889930">
                  <a:moveTo>
                    <a:pt x="0" y="0"/>
                  </a:moveTo>
                  <a:lnTo>
                    <a:pt x="0" y="986960"/>
                  </a:lnTo>
                  <a:lnTo>
                    <a:pt x="1384300" y="1889930"/>
                  </a:lnTo>
                  <a:lnTo>
                    <a:pt x="2771140" y="986960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959595"/>
            </a:solidFill>
          </p:spPr>
        </p:sp>
      </p:grpSp>
      <p:grpSp>
        <p:nvGrpSpPr>
          <p:cNvPr id="43" name="Group 43"/>
          <p:cNvGrpSpPr/>
          <p:nvPr/>
        </p:nvGrpSpPr>
        <p:grpSpPr>
          <a:xfrm rot="-5400000">
            <a:off x="12981430" y="9462013"/>
            <a:ext cx="671415" cy="457908"/>
            <a:chOff x="0" y="0"/>
            <a:chExt cx="2771140" cy="188993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771140" cy="1889930"/>
            </a:xfrm>
            <a:custGeom>
              <a:avLst/>
              <a:gdLst/>
              <a:ahLst/>
              <a:cxnLst/>
              <a:rect l="l" t="t" r="r" b="b"/>
              <a:pathLst>
                <a:path w="2771140" h="1889930">
                  <a:moveTo>
                    <a:pt x="0" y="0"/>
                  </a:moveTo>
                  <a:lnTo>
                    <a:pt x="0" y="986960"/>
                  </a:lnTo>
                  <a:lnTo>
                    <a:pt x="1384300" y="1889930"/>
                  </a:lnTo>
                  <a:lnTo>
                    <a:pt x="2771140" y="986960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F1F2F2"/>
            </a:solidFill>
          </p:spPr>
        </p:sp>
      </p:grpSp>
      <p:grpSp>
        <p:nvGrpSpPr>
          <p:cNvPr id="45" name="Group 45"/>
          <p:cNvGrpSpPr/>
          <p:nvPr/>
        </p:nvGrpSpPr>
        <p:grpSpPr>
          <a:xfrm rot="-5400000">
            <a:off x="12750793" y="9462013"/>
            <a:ext cx="671415" cy="457908"/>
            <a:chOff x="0" y="0"/>
            <a:chExt cx="2771140" cy="188993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771140" cy="1889930"/>
            </a:xfrm>
            <a:custGeom>
              <a:avLst/>
              <a:gdLst/>
              <a:ahLst/>
              <a:cxnLst/>
              <a:rect l="l" t="t" r="r" b="b"/>
              <a:pathLst>
                <a:path w="2771140" h="1889930">
                  <a:moveTo>
                    <a:pt x="0" y="0"/>
                  </a:moveTo>
                  <a:lnTo>
                    <a:pt x="0" y="986960"/>
                  </a:lnTo>
                  <a:lnTo>
                    <a:pt x="1384300" y="1889930"/>
                  </a:lnTo>
                  <a:lnTo>
                    <a:pt x="2771140" y="986960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1D4C40"/>
            </a:solidFill>
          </p:spPr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 rot="2788782">
            <a:off x="3351703" y="8535532"/>
            <a:ext cx="1320942" cy="1143936"/>
            <a:chOff x="0" y="0"/>
            <a:chExt cx="6350000" cy="54991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49" name="Group 49"/>
          <p:cNvGrpSpPr/>
          <p:nvPr/>
        </p:nvGrpSpPr>
        <p:grpSpPr>
          <a:xfrm>
            <a:off x="4031619" y="5990570"/>
            <a:ext cx="2394935" cy="3434600"/>
            <a:chOff x="0" y="0"/>
            <a:chExt cx="4430876" cy="6354363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4430876" cy="6354363"/>
            </a:xfrm>
            <a:custGeom>
              <a:avLst/>
              <a:gdLst/>
              <a:ahLst/>
              <a:cxnLst/>
              <a:rect l="l" t="t" r="r" b="b"/>
              <a:pathLst>
                <a:path w="4430876" h="6354363">
                  <a:moveTo>
                    <a:pt x="412607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049563"/>
                  </a:lnTo>
                  <a:cubicBezTo>
                    <a:pt x="0" y="6218472"/>
                    <a:pt x="135890" y="6354363"/>
                    <a:pt x="304800" y="6354363"/>
                  </a:cubicBezTo>
                  <a:lnTo>
                    <a:pt x="4126076" y="6354363"/>
                  </a:lnTo>
                  <a:cubicBezTo>
                    <a:pt x="4294986" y="6354363"/>
                    <a:pt x="4430876" y="6218472"/>
                    <a:pt x="4430876" y="6049563"/>
                  </a:cubicBezTo>
                  <a:lnTo>
                    <a:pt x="4430876" y="304800"/>
                  </a:lnTo>
                  <a:cubicBezTo>
                    <a:pt x="4430876" y="135890"/>
                    <a:pt x="4294986" y="0"/>
                    <a:pt x="4126076" y="0"/>
                  </a:cubicBezTo>
                  <a:close/>
                </a:path>
              </a:pathLst>
            </a:custGeom>
            <a:solidFill>
              <a:srgbClr val="6D597A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4031619" y="5990570"/>
            <a:ext cx="2394935" cy="3434600"/>
            <a:chOff x="0" y="0"/>
            <a:chExt cx="4430876" cy="635436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4430876" cy="6354363"/>
            </a:xfrm>
            <a:custGeom>
              <a:avLst/>
              <a:gdLst/>
              <a:ahLst/>
              <a:cxnLst/>
              <a:rect l="l" t="t" r="r" b="b"/>
              <a:pathLst>
                <a:path w="4430876" h="6354363">
                  <a:moveTo>
                    <a:pt x="412607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049563"/>
                  </a:lnTo>
                  <a:cubicBezTo>
                    <a:pt x="0" y="6218472"/>
                    <a:pt x="135890" y="6354363"/>
                    <a:pt x="304800" y="6354363"/>
                  </a:cubicBezTo>
                  <a:lnTo>
                    <a:pt x="4126076" y="6354363"/>
                  </a:lnTo>
                  <a:cubicBezTo>
                    <a:pt x="4294986" y="6354363"/>
                    <a:pt x="4430876" y="6218472"/>
                    <a:pt x="4430876" y="6049563"/>
                  </a:cubicBezTo>
                  <a:lnTo>
                    <a:pt x="4430876" y="304800"/>
                  </a:lnTo>
                  <a:cubicBezTo>
                    <a:pt x="4430876" y="135890"/>
                    <a:pt x="4294986" y="0"/>
                    <a:pt x="4126076" y="0"/>
                  </a:cubicBezTo>
                  <a:close/>
                </a:path>
              </a:pathLst>
            </a:custGeom>
            <a:solidFill>
              <a:srgbClr val="FFB9BD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3142615" y="5732358"/>
            <a:ext cx="3139550" cy="3721281"/>
            <a:chOff x="0" y="0"/>
            <a:chExt cx="5361014" cy="6354363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5361013" cy="6354363"/>
            </a:xfrm>
            <a:custGeom>
              <a:avLst/>
              <a:gdLst/>
              <a:ahLst/>
              <a:cxnLst/>
              <a:rect l="l" t="t" r="r" b="b"/>
              <a:pathLst>
                <a:path w="5361013" h="6354363">
                  <a:moveTo>
                    <a:pt x="5056213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049563"/>
                  </a:lnTo>
                  <a:cubicBezTo>
                    <a:pt x="0" y="6218472"/>
                    <a:pt x="135890" y="6354363"/>
                    <a:pt x="304800" y="6354363"/>
                  </a:cubicBezTo>
                  <a:lnTo>
                    <a:pt x="5056213" y="6354363"/>
                  </a:lnTo>
                  <a:cubicBezTo>
                    <a:pt x="5225123" y="6354363"/>
                    <a:pt x="5361013" y="6218472"/>
                    <a:pt x="5361013" y="6049563"/>
                  </a:cubicBezTo>
                  <a:lnTo>
                    <a:pt x="5361013" y="304800"/>
                  </a:lnTo>
                  <a:cubicBezTo>
                    <a:pt x="5361013" y="135890"/>
                    <a:pt x="5225123" y="0"/>
                    <a:pt x="50562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5" name="Group 55"/>
          <p:cNvGrpSpPr/>
          <p:nvPr/>
        </p:nvGrpSpPr>
        <p:grpSpPr>
          <a:xfrm rot="-5400000">
            <a:off x="4578777" y="8776948"/>
            <a:ext cx="666951" cy="1739736"/>
            <a:chOff x="0" y="0"/>
            <a:chExt cx="2771140" cy="7228496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2771140" cy="7228497"/>
            </a:xfrm>
            <a:custGeom>
              <a:avLst/>
              <a:gdLst/>
              <a:ahLst/>
              <a:cxnLst/>
              <a:rect l="l" t="t" r="r" b="b"/>
              <a:pathLst>
                <a:path w="2771140" h="7228497">
                  <a:moveTo>
                    <a:pt x="0" y="0"/>
                  </a:moveTo>
                  <a:lnTo>
                    <a:pt x="0" y="6325527"/>
                  </a:lnTo>
                  <a:lnTo>
                    <a:pt x="1384300" y="7228497"/>
                  </a:lnTo>
                  <a:lnTo>
                    <a:pt x="2771140" y="6325527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FFB9BD"/>
            </a:solidFill>
          </p:spPr>
        </p:sp>
      </p:grpSp>
      <p:grpSp>
        <p:nvGrpSpPr>
          <p:cNvPr id="57" name="Group 57"/>
          <p:cNvGrpSpPr>
            <a:grpSpLocks noChangeAspect="1"/>
          </p:cNvGrpSpPr>
          <p:nvPr/>
        </p:nvGrpSpPr>
        <p:grpSpPr>
          <a:xfrm>
            <a:off x="5452264" y="5143500"/>
            <a:ext cx="1177715" cy="1177715"/>
            <a:chOff x="0" y="0"/>
            <a:chExt cx="495300" cy="4953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B9BD"/>
            </a:solidFill>
          </p:spPr>
        </p:sp>
      </p:grpSp>
      <p:grpSp>
        <p:nvGrpSpPr>
          <p:cNvPr id="60" name="Group 60"/>
          <p:cNvGrpSpPr/>
          <p:nvPr/>
        </p:nvGrpSpPr>
        <p:grpSpPr>
          <a:xfrm rot="-5400000">
            <a:off x="4825069" y="9415630"/>
            <a:ext cx="671415" cy="457908"/>
            <a:chOff x="0" y="0"/>
            <a:chExt cx="2771140" cy="188993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771140" cy="1889930"/>
            </a:xfrm>
            <a:custGeom>
              <a:avLst/>
              <a:gdLst/>
              <a:ahLst/>
              <a:cxnLst/>
              <a:rect l="l" t="t" r="r" b="b"/>
              <a:pathLst>
                <a:path w="2771140" h="1889930">
                  <a:moveTo>
                    <a:pt x="0" y="0"/>
                  </a:moveTo>
                  <a:lnTo>
                    <a:pt x="0" y="986960"/>
                  </a:lnTo>
                  <a:lnTo>
                    <a:pt x="1384300" y="1889930"/>
                  </a:lnTo>
                  <a:lnTo>
                    <a:pt x="2771140" y="986960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F1F2F2"/>
            </a:solidFill>
          </p:spPr>
        </p:sp>
      </p:grpSp>
      <p:grpSp>
        <p:nvGrpSpPr>
          <p:cNvPr id="62" name="Group 62"/>
          <p:cNvGrpSpPr/>
          <p:nvPr/>
        </p:nvGrpSpPr>
        <p:grpSpPr>
          <a:xfrm rot="-5400000">
            <a:off x="4594431" y="9415630"/>
            <a:ext cx="671415" cy="457908"/>
            <a:chOff x="0" y="0"/>
            <a:chExt cx="2771140" cy="188993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2771140" cy="1889930"/>
            </a:xfrm>
            <a:custGeom>
              <a:avLst/>
              <a:gdLst/>
              <a:ahLst/>
              <a:cxnLst/>
              <a:rect l="l" t="t" r="r" b="b"/>
              <a:pathLst>
                <a:path w="2771140" h="1889930">
                  <a:moveTo>
                    <a:pt x="0" y="0"/>
                  </a:moveTo>
                  <a:lnTo>
                    <a:pt x="0" y="986960"/>
                  </a:lnTo>
                  <a:lnTo>
                    <a:pt x="1384300" y="1889930"/>
                  </a:lnTo>
                  <a:lnTo>
                    <a:pt x="2771140" y="986960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FFB9BD"/>
            </a:solidFill>
          </p:spPr>
        </p:sp>
      </p:grpSp>
      <p:grpSp>
        <p:nvGrpSpPr>
          <p:cNvPr id="64" name="Group 64"/>
          <p:cNvGrpSpPr>
            <a:grpSpLocks noChangeAspect="1"/>
          </p:cNvGrpSpPr>
          <p:nvPr/>
        </p:nvGrpSpPr>
        <p:grpSpPr>
          <a:xfrm rot="2788782">
            <a:off x="5831372" y="3713763"/>
            <a:ext cx="1320942" cy="1143936"/>
            <a:chOff x="0" y="0"/>
            <a:chExt cx="6350000" cy="54991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66" name="Group 66"/>
          <p:cNvGrpSpPr>
            <a:grpSpLocks noChangeAspect="1"/>
          </p:cNvGrpSpPr>
          <p:nvPr/>
        </p:nvGrpSpPr>
        <p:grpSpPr>
          <a:xfrm rot="2788782">
            <a:off x="9814955" y="3678449"/>
            <a:ext cx="1320942" cy="1143936"/>
            <a:chOff x="0" y="0"/>
            <a:chExt cx="6350000" cy="54991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68" name="Freeform 68"/>
          <p:cNvSpPr/>
          <p:nvPr/>
        </p:nvSpPr>
        <p:spPr>
          <a:xfrm>
            <a:off x="8042629" y="2865878"/>
            <a:ext cx="1233414" cy="587413"/>
          </a:xfrm>
          <a:custGeom>
            <a:avLst/>
            <a:gdLst/>
            <a:ahLst/>
            <a:cxnLst/>
            <a:rect l="l" t="t" r="r" b="b"/>
            <a:pathLst>
              <a:path w="1233414" h="587413">
                <a:moveTo>
                  <a:pt x="0" y="0"/>
                </a:moveTo>
                <a:lnTo>
                  <a:pt x="1233414" y="0"/>
                </a:lnTo>
                <a:lnTo>
                  <a:pt x="1233414" y="587414"/>
                </a:lnTo>
                <a:lnTo>
                  <a:pt x="0" y="587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9" name="Group 69"/>
          <p:cNvGrpSpPr/>
          <p:nvPr/>
        </p:nvGrpSpPr>
        <p:grpSpPr>
          <a:xfrm>
            <a:off x="6511289" y="1168801"/>
            <a:ext cx="2394935" cy="3434600"/>
            <a:chOff x="0" y="0"/>
            <a:chExt cx="4430876" cy="6354363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4430876" cy="6354363"/>
            </a:xfrm>
            <a:custGeom>
              <a:avLst/>
              <a:gdLst/>
              <a:ahLst/>
              <a:cxnLst/>
              <a:rect l="l" t="t" r="r" b="b"/>
              <a:pathLst>
                <a:path w="4430876" h="6354363">
                  <a:moveTo>
                    <a:pt x="412607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049563"/>
                  </a:lnTo>
                  <a:cubicBezTo>
                    <a:pt x="0" y="6218472"/>
                    <a:pt x="135890" y="6354363"/>
                    <a:pt x="304800" y="6354363"/>
                  </a:cubicBezTo>
                  <a:lnTo>
                    <a:pt x="4126076" y="6354363"/>
                  </a:lnTo>
                  <a:cubicBezTo>
                    <a:pt x="4294986" y="6354363"/>
                    <a:pt x="4430876" y="6218472"/>
                    <a:pt x="4430876" y="6049563"/>
                  </a:cubicBezTo>
                  <a:lnTo>
                    <a:pt x="4430876" y="304800"/>
                  </a:lnTo>
                  <a:cubicBezTo>
                    <a:pt x="4430876" y="135890"/>
                    <a:pt x="4294986" y="0"/>
                    <a:pt x="4126076" y="0"/>
                  </a:cubicBezTo>
                  <a:close/>
                </a:path>
              </a:pathLst>
            </a:custGeom>
            <a:solidFill>
              <a:srgbClr val="6D597A"/>
            </a:solidFill>
          </p:spPr>
        </p:sp>
      </p:grpSp>
      <p:grpSp>
        <p:nvGrpSpPr>
          <p:cNvPr id="71" name="Group 71"/>
          <p:cNvGrpSpPr/>
          <p:nvPr/>
        </p:nvGrpSpPr>
        <p:grpSpPr>
          <a:xfrm>
            <a:off x="10494871" y="1133487"/>
            <a:ext cx="2394935" cy="3434600"/>
            <a:chOff x="0" y="0"/>
            <a:chExt cx="4430876" cy="6354363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4430876" cy="6354363"/>
            </a:xfrm>
            <a:custGeom>
              <a:avLst/>
              <a:gdLst/>
              <a:ahLst/>
              <a:cxnLst/>
              <a:rect l="l" t="t" r="r" b="b"/>
              <a:pathLst>
                <a:path w="4430876" h="6354363">
                  <a:moveTo>
                    <a:pt x="412607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049563"/>
                  </a:lnTo>
                  <a:cubicBezTo>
                    <a:pt x="0" y="6218472"/>
                    <a:pt x="135890" y="6354363"/>
                    <a:pt x="304800" y="6354363"/>
                  </a:cubicBezTo>
                  <a:lnTo>
                    <a:pt x="4126076" y="6354363"/>
                  </a:lnTo>
                  <a:cubicBezTo>
                    <a:pt x="4294986" y="6354363"/>
                    <a:pt x="4430876" y="6218472"/>
                    <a:pt x="4430876" y="6049563"/>
                  </a:cubicBezTo>
                  <a:lnTo>
                    <a:pt x="4430876" y="304800"/>
                  </a:lnTo>
                  <a:cubicBezTo>
                    <a:pt x="4430876" y="135890"/>
                    <a:pt x="4294986" y="0"/>
                    <a:pt x="4126076" y="0"/>
                  </a:cubicBezTo>
                  <a:close/>
                </a:path>
              </a:pathLst>
            </a:custGeom>
            <a:solidFill>
              <a:srgbClr val="6D597A"/>
            </a:solidFill>
          </p:spPr>
        </p:sp>
      </p:grpSp>
      <p:grpSp>
        <p:nvGrpSpPr>
          <p:cNvPr id="73" name="Group 73"/>
          <p:cNvGrpSpPr/>
          <p:nvPr/>
        </p:nvGrpSpPr>
        <p:grpSpPr>
          <a:xfrm>
            <a:off x="6511289" y="1168801"/>
            <a:ext cx="2394935" cy="3434600"/>
            <a:chOff x="0" y="0"/>
            <a:chExt cx="4430876" cy="6354363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4430876" cy="6354363"/>
            </a:xfrm>
            <a:custGeom>
              <a:avLst/>
              <a:gdLst/>
              <a:ahLst/>
              <a:cxnLst/>
              <a:rect l="l" t="t" r="r" b="b"/>
              <a:pathLst>
                <a:path w="4430876" h="6354363">
                  <a:moveTo>
                    <a:pt x="412607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049563"/>
                  </a:lnTo>
                  <a:cubicBezTo>
                    <a:pt x="0" y="6218472"/>
                    <a:pt x="135890" y="6354363"/>
                    <a:pt x="304800" y="6354363"/>
                  </a:cubicBezTo>
                  <a:lnTo>
                    <a:pt x="4126076" y="6354363"/>
                  </a:lnTo>
                  <a:cubicBezTo>
                    <a:pt x="4294986" y="6354363"/>
                    <a:pt x="4430876" y="6218472"/>
                    <a:pt x="4430876" y="6049563"/>
                  </a:cubicBezTo>
                  <a:lnTo>
                    <a:pt x="4430876" y="304800"/>
                  </a:lnTo>
                  <a:cubicBezTo>
                    <a:pt x="4430876" y="135890"/>
                    <a:pt x="4294986" y="0"/>
                    <a:pt x="4126076" y="0"/>
                  </a:cubicBezTo>
                  <a:close/>
                </a:path>
              </a:pathLst>
            </a:custGeom>
            <a:solidFill>
              <a:srgbClr val="959595"/>
            </a:solidFill>
          </p:spPr>
        </p:sp>
      </p:grpSp>
      <p:grpSp>
        <p:nvGrpSpPr>
          <p:cNvPr id="75" name="Group 75"/>
          <p:cNvGrpSpPr/>
          <p:nvPr/>
        </p:nvGrpSpPr>
        <p:grpSpPr>
          <a:xfrm>
            <a:off x="10494871" y="1133487"/>
            <a:ext cx="2394935" cy="3434600"/>
            <a:chOff x="0" y="0"/>
            <a:chExt cx="4430876" cy="6354363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4430876" cy="6354363"/>
            </a:xfrm>
            <a:custGeom>
              <a:avLst/>
              <a:gdLst/>
              <a:ahLst/>
              <a:cxnLst/>
              <a:rect l="l" t="t" r="r" b="b"/>
              <a:pathLst>
                <a:path w="4430876" h="6354363">
                  <a:moveTo>
                    <a:pt x="412607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049563"/>
                  </a:lnTo>
                  <a:cubicBezTo>
                    <a:pt x="0" y="6218472"/>
                    <a:pt x="135890" y="6354363"/>
                    <a:pt x="304800" y="6354363"/>
                  </a:cubicBezTo>
                  <a:lnTo>
                    <a:pt x="4126076" y="6354363"/>
                  </a:lnTo>
                  <a:cubicBezTo>
                    <a:pt x="4294986" y="6354363"/>
                    <a:pt x="4430876" y="6218472"/>
                    <a:pt x="4430876" y="6049563"/>
                  </a:cubicBezTo>
                  <a:lnTo>
                    <a:pt x="4430876" y="304800"/>
                  </a:lnTo>
                  <a:cubicBezTo>
                    <a:pt x="4430876" y="135890"/>
                    <a:pt x="4294986" y="0"/>
                    <a:pt x="4126076" y="0"/>
                  </a:cubicBezTo>
                  <a:close/>
                </a:path>
              </a:pathLst>
            </a:custGeom>
            <a:solidFill>
              <a:srgbClr val="1D4C40"/>
            </a:solidFill>
          </p:spPr>
        </p:sp>
      </p:grpSp>
      <p:grpSp>
        <p:nvGrpSpPr>
          <p:cNvPr id="77" name="Group 77"/>
          <p:cNvGrpSpPr/>
          <p:nvPr/>
        </p:nvGrpSpPr>
        <p:grpSpPr>
          <a:xfrm>
            <a:off x="5622284" y="910588"/>
            <a:ext cx="3139550" cy="3721281"/>
            <a:chOff x="0" y="0"/>
            <a:chExt cx="5361014" cy="6354363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5361013" cy="6354363"/>
            </a:xfrm>
            <a:custGeom>
              <a:avLst/>
              <a:gdLst/>
              <a:ahLst/>
              <a:cxnLst/>
              <a:rect l="l" t="t" r="r" b="b"/>
              <a:pathLst>
                <a:path w="5361013" h="6354363">
                  <a:moveTo>
                    <a:pt x="5056213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049563"/>
                  </a:lnTo>
                  <a:cubicBezTo>
                    <a:pt x="0" y="6218472"/>
                    <a:pt x="135890" y="6354363"/>
                    <a:pt x="304800" y="6354363"/>
                  </a:cubicBezTo>
                  <a:lnTo>
                    <a:pt x="5056213" y="6354363"/>
                  </a:lnTo>
                  <a:cubicBezTo>
                    <a:pt x="5225123" y="6354363"/>
                    <a:pt x="5361013" y="6218472"/>
                    <a:pt x="5361013" y="6049563"/>
                  </a:cubicBezTo>
                  <a:lnTo>
                    <a:pt x="5361013" y="304800"/>
                  </a:lnTo>
                  <a:cubicBezTo>
                    <a:pt x="5361013" y="135890"/>
                    <a:pt x="5225123" y="0"/>
                    <a:pt x="50562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9" name="Group 79"/>
          <p:cNvGrpSpPr/>
          <p:nvPr/>
        </p:nvGrpSpPr>
        <p:grpSpPr>
          <a:xfrm>
            <a:off x="9605866" y="875275"/>
            <a:ext cx="3139550" cy="3721281"/>
            <a:chOff x="0" y="0"/>
            <a:chExt cx="5361014" cy="6354363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5361013" cy="6354363"/>
            </a:xfrm>
            <a:custGeom>
              <a:avLst/>
              <a:gdLst/>
              <a:ahLst/>
              <a:cxnLst/>
              <a:rect l="l" t="t" r="r" b="b"/>
              <a:pathLst>
                <a:path w="5361013" h="6354363">
                  <a:moveTo>
                    <a:pt x="5056213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049563"/>
                  </a:lnTo>
                  <a:cubicBezTo>
                    <a:pt x="0" y="6218472"/>
                    <a:pt x="135890" y="6354363"/>
                    <a:pt x="304800" y="6354363"/>
                  </a:cubicBezTo>
                  <a:lnTo>
                    <a:pt x="5056213" y="6354363"/>
                  </a:lnTo>
                  <a:cubicBezTo>
                    <a:pt x="5225123" y="6354363"/>
                    <a:pt x="5361013" y="6218472"/>
                    <a:pt x="5361013" y="6049563"/>
                  </a:cubicBezTo>
                  <a:lnTo>
                    <a:pt x="5361013" y="304800"/>
                  </a:lnTo>
                  <a:cubicBezTo>
                    <a:pt x="5361013" y="135890"/>
                    <a:pt x="5225123" y="0"/>
                    <a:pt x="50562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1" name="Group 81"/>
          <p:cNvGrpSpPr/>
          <p:nvPr/>
        </p:nvGrpSpPr>
        <p:grpSpPr>
          <a:xfrm>
            <a:off x="5254910" y="926919"/>
            <a:ext cx="3314758" cy="3721281"/>
            <a:chOff x="0" y="0"/>
            <a:chExt cx="5660194" cy="6354363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5660194" cy="6354363"/>
            </a:xfrm>
            <a:custGeom>
              <a:avLst/>
              <a:gdLst/>
              <a:ahLst/>
              <a:cxnLst/>
              <a:rect l="l" t="t" r="r" b="b"/>
              <a:pathLst>
                <a:path w="5660194" h="6354363">
                  <a:moveTo>
                    <a:pt x="5355394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049563"/>
                  </a:lnTo>
                  <a:cubicBezTo>
                    <a:pt x="0" y="6218472"/>
                    <a:pt x="135890" y="6354363"/>
                    <a:pt x="304800" y="6354363"/>
                  </a:cubicBezTo>
                  <a:lnTo>
                    <a:pt x="5355394" y="6354363"/>
                  </a:lnTo>
                  <a:cubicBezTo>
                    <a:pt x="5524304" y="6354363"/>
                    <a:pt x="5660194" y="6218472"/>
                    <a:pt x="5660194" y="6049563"/>
                  </a:cubicBezTo>
                  <a:lnTo>
                    <a:pt x="5660194" y="304800"/>
                  </a:lnTo>
                  <a:cubicBezTo>
                    <a:pt x="5660194" y="135890"/>
                    <a:pt x="5524304" y="0"/>
                    <a:pt x="535539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3" name="Group 83"/>
          <p:cNvGrpSpPr/>
          <p:nvPr/>
        </p:nvGrpSpPr>
        <p:grpSpPr>
          <a:xfrm>
            <a:off x="9292041" y="875275"/>
            <a:ext cx="3453375" cy="3520521"/>
            <a:chOff x="0" y="0"/>
            <a:chExt cx="5896893" cy="601155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5896893" cy="6011550"/>
            </a:xfrm>
            <a:custGeom>
              <a:avLst/>
              <a:gdLst/>
              <a:ahLst/>
              <a:cxnLst/>
              <a:rect l="l" t="t" r="r" b="b"/>
              <a:pathLst>
                <a:path w="5896893" h="6011550">
                  <a:moveTo>
                    <a:pt x="5592093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5706750"/>
                  </a:lnTo>
                  <a:cubicBezTo>
                    <a:pt x="0" y="5875660"/>
                    <a:pt x="135890" y="6011550"/>
                    <a:pt x="304800" y="6011550"/>
                  </a:cubicBezTo>
                  <a:lnTo>
                    <a:pt x="5592093" y="6011550"/>
                  </a:lnTo>
                  <a:cubicBezTo>
                    <a:pt x="5761003" y="6011550"/>
                    <a:pt x="5896893" y="5875660"/>
                    <a:pt x="5896893" y="5706750"/>
                  </a:cubicBezTo>
                  <a:lnTo>
                    <a:pt x="5896893" y="304800"/>
                  </a:lnTo>
                  <a:cubicBezTo>
                    <a:pt x="5896893" y="135890"/>
                    <a:pt x="5761003" y="0"/>
                    <a:pt x="55920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5" name="Group 85"/>
          <p:cNvGrpSpPr>
            <a:grpSpLocks noChangeAspect="1"/>
          </p:cNvGrpSpPr>
          <p:nvPr/>
        </p:nvGrpSpPr>
        <p:grpSpPr>
          <a:xfrm>
            <a:off x="7929299" y="321731"/>
            <a:ext cx="1177715" cy="1177715"/>
            <a:chOff x="0" y="0"/>
            <a:chExt cx="495300" cy="49530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87" name="Freeform 87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959595"/>
            </a:solidFill>
          </p:spPr>
        </p:sp>
      </p:grpSp>
      <p:grpSp>
        <p:nvGrpSpPr>
          <p:cNvPr id="88" name="Group 88"/>
          <p:cNvGrpSpPr>
            <a:grpSpLocks noChangeAspect="1"/>
          </p:cNvGrpSpPr>
          <p:nvPr/>
        </p:nvGrpSpPr>
        <p:grpSpPr>
          <a:xfrm>
            <a:off x="11964247" y="419250"/>
            <a:ext cx="1177715" cy="1177715"/>
            <a:chOff x="0" y="0"/>
            <a:chExt cx="495300" cy="4953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90" name="Freeform 90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1D4C40"/>
            </a:solidFill>
          </p:spPr>
        </p:sp>
      </p:grpSp>
      <p:grpSp>
        <p:nvGrpSpPr>
          <p:cNvPr id="91" name="Group 91"/>
          <p:cNvGrpSpPr/>
          <p:nvPr/>
        </p:nvGrpSpPr>
        <p:grpSpPr>
          <a:xfrm rot="-5400000">
            <a:off x="7058446" y="3955179"/>
            <a:ext cx="666951" cy="1739736"/>
            <a:chOff x="0" y="0"/>
            <a:chExt cx="2771140" cy="7228496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2771140" cy="7228497"/>
            </a:xfrm>
            <a:custGeom>
              <a:avLst/>
              <a:gdLst/>
              <a:ahLst/>
              <a:cxnLst/>
              <a:rect l="l" t="t" r="r" b="b"/>
              <a:pathLst>
                <a:path w="2771140" h="7228497">
                  <a:moveTo>
                    <a:pt x="0" y="0"/>
                  </a:moveTo>
                  <a:lnTo>
                    <a:pt x="0" y="6325527"/>
                  </a:lnTo>
                  <a:lnTo>
                    <a:pt x="1384300" y="7228497"/>
                  </a:lnTo>
                  <a:lnTo>
                    <a:pt x="2771140" y="6325527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959595"/>
            </a:solidFill>
          </p:spPr>
        </p:sp>
      </p:grpSp>
      <p:grpSp>
        <p:nvGrpSpPr>
          <p:cNvPr id="93" name="Group 93"/>
          <p:cNvGrpSpPr/>
          <p:nvPr/>
        </p:nvGrpSpPr>
        <p:grpSpPr>
          <a:xfrm rot="-5400000">
            <a:off x="11042028" y="3919865"/>
            <a:ext cx="666951" cy="1739736"/>
            <a:chOff x="0" y="0"/>
            <a:chExt cx="2771140" cy="7228496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2771140" cy="7228497"/>
            </a:xfrm>
            <a:custGeom>
              <a:avLst/>
              <a:gdLst/>
              <a:ahLst/>
              <a:cxnLst/>
              <a:rect l="l" t="t" r="r" b="b"/>
              <a:pathLst>
                <a:path w="2771140" h="7228497">
                  <a:moveTo>
                    <a:pt x="0" y="0"/>
                  </a:moveTo>
                  <a:lnTo>
                    <a:pt x="0" y="6325527"/>
                  </a:lnTo>
                  <a:lnTo>
                    <a:pt x="1384300" y="7228497"/>
                  </a:lnTo>
                  <a:lnTo>
                    <a:pt x="2771140" y="6325527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1D4C40"/>
            </a:solidFill>
          </p:spPr>
        </p:sp>
      </p:grpSp>
      <p:grpSp>
        <p:nvGrpSpPr>
          <p:cNvPr id="95" name="Group 95"/>
          <p:cNvGrpSpPr/>
          <p:nvPr/>
        </p:nvGrpSpPr>
        <p:grpSpPr>
          <a:xfrm rot="-5400000">
            <a:off x="7267021" y="4593860"/>
            <a:ext cx="671415" cy="457908"/>
            <a:chOff x="0" y="0"/>
            <a:chExt cx="2771140" cy="1889930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2771140" cy="1889930"/>
            </a:xfrm>
            <a:custGeom>
              <a:avLst/>
              <a:gdLst/>
              <a:ahLst/>
              <a:cxnLst/>
              <a:rect l="l" t="t" r="r" b="b"/>
              <a:pathLst>
                <a:path w="2771140" h="1889930">
                  <a:moveTo>
                    <a:pt x="0" y="0"/>
                  </a:moveTo>
                  <a:lnTo>
                    <a:pt x="0" y="986960"/>
                  </a:lnTo>
                  <a:lnTo>
                    <a:pt x="1384300" y="1889930"/>
                  </a:lnTo>
                  <a:lnTo>
                    <a:pt x="2771140" y="986960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F1F2F2"/>
            </a:solidFill>
          </p:spPr>
        </p:sp>
      </p:grpSp>
      <p:grpSp>
        <p:nvGrpSpPr>
          <p:cNvPr id="97" name="Group 97"/>
          <p:cNvGrpSpPr/>
          <p:nvPr/>
        </p:nvGrpSpPr>
        <p:grpSpPr>
          <a:xfrm rot="-5400000">
            <a:off x="7036383" y="4593860"/>
            <a:ext cx="671415" cy="457908"/>
            <a:chOff x="0" y="0"/>
            <a:chExt cx="2771140" cy="1889930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2771140" cy="1889930"/>
            </a:xfrm>
            <a:custGeom>
              <a:avLst/>
              <a:gdLst/>
              <a:ahLst/>
              <a:cxnLst/>
              <a:rect l="l" t="t" r="r" b="b"/>
              <a:pathLst>
                <a:path w="2771140" h="1889930">
                  <a:moveTo>
                    <a:pt x="0" y="0"/>
                  </a:moveTo>
                  <a:lnTo>
                    <a:pt x="0" y="986960"/>
                  </a:lnTo>
                  <a:lnTo>
                    <a:pt x="1384300" y="1889930"/>
                  </a:lnTo>
                  <a:lnTo>
                    <a:pt x="2771140" y="986960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959595"/>
            </a:solidFill>
          </p:spPr>
        </p:sp>
      </p:grpSp>
      <p:grpSp>
        <p:nvGrpSpPr>
          <p:cNvPr id="99" name="Group 99"/>
          <p:cNvGrpSpPr/>
          <p:nvPr/>
        </p:nvGrpSpPr>
        <p:grpSpPr>
          <a:xfrm rot="-5400000">
            <a:off x="11360613" y="4558547"/>
            <a:ext cx="671415" cy="457908"/>
            <a:chOff x="0" y="0"/>
            <a:chExt cx="2771140" cy="1889930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2771140" cy="1889930"/>
            </a:xfrm>
            <a:custGeom>
              <a:avLst/>
              <a:gdLst/>
              <a:ahLst/>
              <a:cxnLst/>
              <a:rect l="l" t="t" r="r" b="b"/>
              <a:pathLst>
                <a:path w="2771140" h="1889930">
                  <a:moveTo>
                    <a:pt x="0" y="0"/>
                  </a:moveTo>
                  <a:lnTo>
                    <a:pt x="0" y="986960"/>
                  </a:lnTo>
                  <a:lnTo>
                    <a:pt x="1384300" y="1889930"/>
                  </a:lnTo>
                  <a:lnTo>
                    <a:pt x="2771140" y="986960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F1F2F2"/>
            </a:solidFill>
          </p:spPr>
        </p:sp>
      </p:grpSp>
      <p:grpSp>
        <p:nvGrpSpPr>
          <p:cNvPr id="101" name="Group 101"/>
          <p:cNvGrpSpPr/>
          <p:nvPr/>
        </p:nvGrpSpPr>
        <p:grpSpPr>
          <a:xfrm rot="-5400000">
            <a:off x="11129975" y="4558547"/>
            <a:ext cx="671415" cy="457908"/>
            <a:chOff x="0" y="0"/>
            <a:chExt cx="2771140" cy="1889930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2771140" cy="1889930"/>
            </a:xfrm>
            <a:custGeom>
              <a:avLst/>
              <a:gdLst/>
              <a:ahLst/>
              <a:cxnLst/>
              <a:rect l="l" t="t" r="r" b="b"/>
              <a:pathLst>
                <a:path w="2771140" h="1889930">
                  <a:moveTo>
                    <a:pt x="0" y="0"/>
                  </a:moveTo>
                  <a:lnTo>
                    <a:pt x="0" y="986960"/>
                  </a:lnTo>
                  <a:lnTo>
                    <a:pt x="1384300" y="1889930"/>
                  </a:lnTo>
                  <a:lnTo>
                    <a:pt x="2771140" y="986960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1D4C40"/>
            </a:solidFill>
          </p:spPr>
        </p:sp>
      </p:grpSp>
      <p:sp>
        <p:nvSpPr>
          <p:cNvPr id="103" name="Freeform 103"/>
          <p:cNvSpPr/>
          <p:nvPr/>
        </p:nvSpPr>
        <p:spPr>
          <a:xfrm>
            <a:off x="8214445" y="636673"/>
            <a:ext cx="607423" cy="597553"/>
          </a:xfrm>
          <a:custGeom>
            <a:avLst/>
            <a:gdLst/>
            <a:ahLst/>
            <a:cxnLst/>
            <a:rect l="l" t="t" r="r" b="b"/>
            <a:pathLst>
              <a:path w="607423" h="597553">
                <a:moveTo>
                  <a:pt x="0" y="0"/>
                </a:moveTo>
                <a:lnTo>
                  <a:pt x="607423" y="0"/>
                </a:lnTo>
                <a:lnTo>
                  <a:pt x="607423" y="597553"/>
                </a:lnTo>
                <a:lnTo>
                  <a:pt x="0" y="597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4" name="Freeform 104"/>
          <p:cNvSpPr/>
          <p:nvPr/>
        </p:nvSpPr>
        <p:spPr>
          <a:xfrm>
            <a:off x="12260413" y="683765"/>
            <a:ext cx="629393" cy="629393"/>
          </a:xfrm>
          <a:custGeom>
            <a:avLst/>
            <a:gdLst/>
            <a:ahLst/>
            <a:cxnLst/>
            <a:rect l="l" t="t" r="r" b="b"/>
            <a:pathLst>
              <a:path w="629393" h="629393">
                <a:moveTo>
                  <a:pt x="0" y="0"/>
                </a:moveTo>
                <a:lnTo>
                  <a:pt x="629393" y="0"/>
                </a:lnTo>
                <a:lnTo>
                  <a:pt x="629393" y="629393"/>
                </a:lnTo>
                <a:lnTo>
                  <a:pt x="0" y="6293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5" name="Freeform 105"/>
          <p:cNvSpPr/>
          <p:nvPr/>
        </p:nvSpPr>
        <p:spPr>
          <a:xfrm>
            <a:off x="13866189" y="5540139"/>
            <a:ext cx="622352" cy="628638"/>
          </a:xfrm>
          <a:custGeom>
            <a:avLst/>
            <a:gdLst/>
            <a:ahLst/>
            <a:cxnLst/>
            <a:rect l="l" t="t" r="r" b="b"/>
            <a:pathLst>
              <a:path w="622352" h="628638">
                <a:moveTo>
                  <a:pt x="0" y="0"/>
                </a:moveTo>
                <a:lnTo>
                  <a:pt x="622351" y="0"/>
                </a:lnTo>
                <a:lnTo>
                  <a:pt x="622351" y="628638"/>
                </a:lnTo>
                <a:lnTo>
                  <a:pt x="0" y="6286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6" name="Freeform 106"/>
          <p:cNvSpPr/>
          <p:nvPr/>
        </p:nvSpPr>
        <p:spPr>
          <a:xfrm>
            <a:off x="9822321" y="5487503"/>
            <a:ext cx="653104" cy="653104"/>
          </a:xfrm>
          <a:custGeom>
            <a:avLst/>
            <a:gdLst/>
            <a:ahLst/>
            <a:cxnLst/>
            <a:rect l="l" t="t" r="r" b="b"/>
            <a:pathLst>
              <a:path w="653104" h="653104">
                <a:moveTo>
                  <a:pt x="0" y="0"/>
                </a:moveTo>
                <a:lnTo>
                  <a:pt x="653104" y="0"/>
                </a:lnTo>
                <a:lnTo>
                  <a:pt x="653104" y="653103"/>
                </a:lnTo>
                <a:lnTo>
                  <a:pt x="0" y="6531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7" name="Freeform 107"/>
          <p:cNvSpPr/>
          <p:nvPr/>
        </p:nvSpPr>
        <p:spPr>
          <a:xfrm>
            <a:off x="5717762" y="5360096"/>
            <a:ext cx="646719" cy="734908"/>
          </a:xfrm>
          <a:custGeom>
            <a:avLst/>
            <a:gdLst/>
            <a:ahLst/>
            <a:cxnLst/>
            <a:rect l="l" t="t" r="r" b="b"/>
            <a:pathLst>
              <a:path w="646719" h="734908">
                <a:moveTo>
                  <a:pt x="0" y="0"/>
                </a:moveTo>
                <a:lnTo>
                  <a:pt x="646719" y="0"/>
                </a:lnTo>
                <a:lnTo>
                  <a:pt x="646719" y="734909"/>
                </a:lnTo>
                <a:lnTo>
                  <a:pt x="0" y="73490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8" name="TextBox 108"/>
          <p:cNvSpPr txBox="1"/>
          <p:nvPr/>
        </p:nvSpPr>
        <p:spPr>
          <a:xfrm>
            <a:off x="3352817" y="5356551"/>
            <a:ext cx="2305278" cy="738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1"/>
              </a:lnSpc>
            </a:pPr>
            <a:r>
              <a:rPr lang="en-US" sz="201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Lack of Transparency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3083939" y="6770427"/>
            <a:ext cx="3032383" cy="151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3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Insufficient disclosure</a:t>
            </a:r>
          </a:p>
          <a:p>
            <a:pPr marL="388620" lvl="1" indent="-194310" algn="l">
              <a:lnSpc>
                <a:spcPts val="23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Poor reporting on project impacts</a:t>
            </a:r>
          </a:p>
          <a:p>
            <a:pPr marL="388620" lvl="1" indent="-194310" algn="l">
              <a:lnSpc>
                <a:spcPts val="23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Undermines trust in offsetting initiatives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7243102" y="5454414"/>
            <a:ext cx="2305278" cy="738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1"/>
              </a:lnSpc>
            </a:pPr>
            <a:r>
              <a:rPr lang="en-US" sz="201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Untraced Carbon Credit Flow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7067134" y="6622790"/>
            <a:ext cx="3032383" cy="180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3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Poor tracking from production to retirement</a:t>
            </a:r>
          </a:p>
          <a:p>
            <a:pPr marL="388620" lvl="1" indent="-194310" algn="l">
              <a:lnSpc>
                <a:spcPts val="23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Difficulty in verifying credit usage</a:t>
            </a:r>
          </a:p>
          <a:p>
            <a:pPr marL="388620" lvl="1" indent="-194310" algn="l">
              <a:lnSpc>
                <a:spcPts val="23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effectiveness of offset programs 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11240814" y="5466541"/>
            <a:ext cx="2305278" cy="738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1"/>
              </a:lnSpc>
            </a:pPr>
            <a:r>
              <a:rPr lang="en-US" sz="201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Funding</a:t>
            </a:r>
          </a:p>
          <a:p>
            <a:pPr algn="ctr">
              <a:lnSpc>
                <a:spcPts val="2821"/>
              </a:lnSpc>
            </a:pPr>
            <a:r>
              <a:rPr lang="en-US" sz="201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Challenges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11123355" y="6622790"/>
            <a:ext cx="3032383" cy="210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3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Renewable and sustainable projects </a:t>
            </a:r>
          </a:p>
          <a:p>
            <a:pPr marL="388620" lvl="1" indent="-194310" algn="l">
              <a:lnSpc>
                <a:spcPts val="23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Difficulty in securing proper funding</a:t>
            </a:r>
          </a:p>
          <a:p>
            <a:pPr marL="388620" lvl="1" indent="-194310" algn="l">
              <a:lnSpc>
                <a:spcPts val="23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Limits project development and implementation 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5737351" y="523360"/>
            <a:ext cx="2305278" cy="738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1"/>
              </a:lnSpc>
            </a:pPr>
            <a:r>
              <a:rPr lang="en-US" sz="201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Verification </a:t>
            </a:r>
          </a:p>
          <a:p>
            <a:pPr algn="ctr">
              <a:lnSpc>
                <a:spcPts val="2821"/>
              </a:lnSpc>
            </a:pPr>
            <a:r>
              <a:rPr lang="en-US" sz="201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Failures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5485774" y="2249831"/>
            <a:ext cx="3032383" cy="121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3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Inadequate monitoring</a:t>
            </a:r>
          </a:p>
          <a:p>
            <a:pPr marL="388620" lvl="1" indent="-194310" algn="l">
              <a:lnSpc>
                <a:spcPts val="23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Poor verification processes</a:t>
            </a:r>
          </a:p>
          <a:p>
            <a:pPr marL="388620" lvl="1" indent="-194310" algn="l">
              <a:lnSpc>
                <a:spcPts val="23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credibility of carbon reductions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9619996" y="563075"/>
            <a:ext cx="2305278" cy="738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1"/>
              </a:lnSpc>
            </a:pPr>
            <a:r>
              <a:rPr lang="en-US" sz="201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Mismanagement Issues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9452500" y="2151289"/>
            <a:ext cx="3032383" cy="121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3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Poor project planning</a:t>
            </a:r>
          </a:p>
          <a:p>
            <a:pPr marL="388620" lvl="1" indent="-194310" algn="l">
              <a:lnSpc>
                <a:spcPts val="23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Ineffective execution</a:t>
            </a:r>
          </a:p>
          <a:p>
            <a:pPr marL="388620" lvl="1" indent="-194310" algn="l">
              <a:lnSpc>
                <a:spcPts val="23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Leads to ineffective outcomes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6628" y="1004504"/>
            <a:ext cx="3855158" cy="49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2"/>
              </a:lnSpc>
            </a:pPr>
            <a:r>
              <a:rPr lang="en-US" sz="320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Solution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209536" y="850039"/>
            <a:ext cx="2998922" cy="30502"/>
            <a:chOff x="0" y="0"/>
            <a:chExt cx="4994540" cy="50800"/>
          </a:xfrm>
        </p:grpSpPr>
        <p:sp>
          <p:nvSpPr>
            <p:cNvPr id="4" name="Freeform 4"/>
            <p:cNvSpPr/>
            <p:nvPr/>
          </p:nvSpPr>
          <p:spPr>
            <a:xfrm>
              <a:off x="25400" y="0"/>
              <a:ext cx="4943729" cy="50800"/>
            </a:xfrm>
            <a:custGeom>
              <a:avLst/>
              <a:gdLst/>
              <a:ahLst/>
              <a:cxnLst/>
              <a:rect l="l" t="t" r="r" b="b"/>
              <a:pathLst>
                <a:path w="4943729" h="50800">
                  <a:moveTo>
                    <a:pt x="0" y="0"/>
                  </a:moveTo>
                  <a:lnTo>
                    <a:pt x="4943729" y="0"/>
                  </a:lnTo>
                  <a:lnTo>
                    <a:pt x="494372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21B79">
                <a:alpha val="4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46628" y="804285"/>
            <a:ext cx="1291435" cy="91507"/>
            <a:chOff x="0" y="0"/>
            <a:chExt cx="2150815" cy="152400"/>
          </a:xfrm>
        </p:grpSpPr>
        <p:sp>
          <p:nvSpPr>
            <p:cNvPr id="6" name="Freeform 6"/>
            <p:cNvSpPr/>
            <p:nvPr/>
          </p:nvSpPr>
          <p:spPr>
            <a:xfrm>
              <a:off x="76200" y="0"/>
              <a:ext cx="1998472" cy="152400"/>
            </a:xfrm>
            <a:custGeom>
              <a:avLst/>
              <a:gdLst/>
              <a:ahLst/>
              <a:cxnLst/>
              <a:rect l="l" t="t" r="r" b="b"/>
              <a:pathLst>
                <a:path w="1998472" h="152400">
                  <a:moveTo>
                    <a:pt x="0" y="0"/>
                  </a:moveTo>
                  <a:lnTo>
                    <a:pt x="1998472" y="0"/>
                  </a:lnTo>
                  <a:lnTo>
                    <a:pt x="199847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21B79"/>
            </a:solidFill>
          </p:spPr>
        </p:sp>
      </p:grpSp>
      <p:sp>
        <p:nvSpPr>
          <p:cNvPr id="7" name="Freeform 7"/>
          <p:cNvSpPr/>
          <p:nvPr/>
        </p:nvSpPr>
        <p:spPr>
          <a:xfrm rot="-10800000">
            <a:off x="192029" y="190918"/>
            <a:ext cx="1372135" cy="1312105"/>
          </a:xfrm>
          <a:custGeom>
            <a:avLst/>
            <a:gdLst/>
            <a:ahLst/>
            <a:cxnLst/>
            <a:rect l="l" t="t" r="r" b="b"/>
            <a:pathLst>
              <a:path w="1372135" h="1312105">
                <a:moveTo>
                  <a:pt x="0" y="0"/>
                </a:moveTo>
                <a:lnTo>
                  <a:pt x="1372135" y="0"/>
                </a:lnTo>
                <a:lnTo>
                  <a:pt x="1372135" y="1312105"/>
                </a:lnTo>
                <a:lnTo>
                  <a:pt x="0" y="1312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508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29888" y="4599837"/>
            <a:ext cx="15828223" cy="1157827"/>
            <a:chOff x="0" y="0"/>
            <a:chExt cx="4168750" cy="3049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68750" cy="304942"/>
            </a:xfrm>
            <a:custGeom>
              <a:avLst/>
              <a:gdLst/>
              <a:ahLst/>
              <a:cxnLst/>
              <a:rect l="l" t="t" r="r" b="b"/>
              <a:pathLst>
                <a:path w="4168750" h="304942">
                  <a:moveTo>
                    <a:pt x="0" y="0"/>
                  </a:moveTo>
                  <a:lnTo>
                    <a:pt x="4168750" y="0"/>
                  </a:lnTo>
                  <a:lnTo>
                    <a:pt x="4168750" y="304942"/>
                  </a:lnTo>
                  <a:lnTo>
                    <a:pt x="0" y="30494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4168750" cy="38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074207" y="6206563"/>
            <a:ext cx="1091950" cy="1097437"/>
          </a:xfrm>
          <a:custGeom>
            <a:avLst/>
            <a:gdLst/>
            <a:ahLst/>
            <a:cxnLst/>
            <a:rect l="l" t="t" r="r" b="b"/>
            <a:pathLst>
              <a:path w="1091950" h="1097437">
                <a:moveTo>
                  <a:pt x="0" y="0"/>
                </a:moveTo>
                <a:lnTo>
                  <a:pt x="1091950" y="0"/>
                </a:lnTo>
                <a:lnTo>
                  <a:pt x="1091950" y="1097437"/>
                </a:lnTo>
                <a:lnTo>
                  <a:pt x="0" y="1097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457163" y="6270564"/>
            <a:ext cx="1373674" cy="1206335"/>
          </a:xfrm>
          <a:custGeom>
            <a:avLst/>
            <a:gdLst/>
            <a:ahLst/>
            <a:cxnLst/>
            <a:rect l="l" t="t" r="r" b="b"/>
            <a:pathLst>
              <a:path w="1373674" h="1206335">
                <a:moveTo>
                  <a:pt x="0" y="0"/>
                </a:moveTo>
                <a:lnTo>
                  <a:pt x="1373674" y="0"/>
                </a:lnTo>
                <a:lnTo>
                  <a:pt x="1373674" y="1206335"/>
                </a:lnTo>
                <a:lnTo>
                  <a:pt x="0" y="12063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948323" y="6206563"/>
            <a:ext cx="994337" cy="994337"/>
          </a:xfrm>
          <a:custGeom>
            <a:avLst/>
            <a:gdLst/>
            <a:ahLst/>
            <a:cxnLst/>
            <a:rect l="l" t="t" r="r" b="b"/>
            <a:pathLst>
              <a:path w="994337" h="994337">
                <a:moveTo>
                  <a:pt x="0" y="0"/>
                </a:moveTo>
                <a:lnTo>
                  <a:pt x="994337" y="0"/>
                </a:lnTo>
                <a:lnTo>
                  <a:pt x="994337" y="994337"/>
                </a:lnTo>
                <a:lnTo>
                  <a:pt x="0" y="9943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84840" y="2486237"/>
            <a:ext cx="16551799" cy="73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7"/>
              </a:lnSpc>
              <a:spcBef>
                <a:spcPct val="0"/>
              </a:spcBef>
            </a:pPr>
            <a:r>
              <a:rPr lang="en-US" sz="39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GreenBlox: Revolutionizing Carbon Offsetting with Blockchain Transparency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78666" y="981075"/>
            <a:ext cx="7157764" cy="1495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6"/>
              </a:lnSpc>
            </a:pPr>
            <a:r>
              <a:rPr lang="en-US" sz="951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BIG IDEA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42561" y="4582803"/>
            <a:ext cx="1602879" cy="99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Goals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38063" y="7627850"/>
            <a:ext cx="3855158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3800">
                <a:solidFill>
                  <a:srgbClr val="1D4C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Verification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29969" y="7682142"/>
            <a:ext cx="3855158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3800">
                <a:solidFill>
                  <a:srgbClr val="82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Transparency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88654" y="7627850"/>
            <a:ext cx="3855158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3800">
                <a:solidFill>
                  <a:srgbClr val="3E065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Carbon Reduction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518713" y="8347940"/>
            <a:ext cx="4202937" cy="1157827"/>
            <a:chOff x="0" y="0"/>
            <a:chExt cx="1106946" cy="30494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06946" cy="304942"/>
            </a:xfrm>
            <a:custGeom>
              <a:avLst/>
              <a:gdLst/>
              <a:ahLst/>
              <a:cxnLst/>
              <a:rect l="l" t="t" r="r" b="b"/>
              <a:pathLst>
                <a:path w="1106946" h="304942">
                  <a:moveTo>
                    <a:pt x="0" y="0"/>
                  </a:moveTo>
                  <a:lnTo>
                    <a:pt x="1106946" y="0"/>
                  </a:lnTo>
                  <a:lnTo>
                    <a:pt x="1106946" y="304942"/>
                  </a:lnTo>
                  <a:lnTo>
                    <a:pt x="0" y="304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40E0E"/>
              </a:solidFill>
              <a:prstDash val="lgDash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1106946" cy="38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Achieving 100% Verification by 2030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959271" y="8347940"/>
            <a:ext cx="4202937" cy="1157827"/>
            <a:chOff x="0" y="0"/>
            <a:chExt cx="1106946" cy="30494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06946" cy="304942"/>
            </a:xfrm>
            <a:custGeom>
              <a:avLst/>
              <a:gdLst/>
              <a:ahLst/>
              <a:cxnLst/>
              <a:rect l="l" t="t" r="r" b="b"/>
              <a:pathLst>
                <a:path w="1106946" h="304942">
                  <a:moveTo>
                    <a:pt x="0" y="0"/>
                  </a:moveTo>
                  <a:lnTo>
                    <a:pt x="1106946" y="0"/>
                  </a:lnTo>
                  <a:lnTo>
                    <a:pt x="1106946" y="304942"/>
                  </a:lnTo>
                  <a:lnTo>
                    <a:pt x="0" y="304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40E0E"/>
              </a:solidFill>
              <a:prstDash val="lgDash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1106946" cy="38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Auto-Trackable Carbon Credit Transaction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514764" y="8347940"/>
            <a:ext cx="4202937" cy="1157827"/>
            <a:chOff x="0" y="0"/>
            <a:chExt cx="1106946" cy="30494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06946" cy="304942"/>
            </a:xfrm>
            <a:custGeom>
              <a:avLst/>
              <a:gdLst/>
              <a:ahLst/>
              <a:cxnLst/>
              <a:rect l="l" t="t" r="r" b="b"/>
              <a:pathLst>
                <a:path w="1106946" h="304942">
                  <a:moveTo>
                    <a:pt x="0" y="0"/>
                  </a:moveTo>
                  <a:lnTo>
                    <a:pt x="1106946" y="0"/>
                  </a:lnTo>
                  <a:lnTo>
                    <a:pt x="1106946" y="304942"/>
                  </a:lnTo>
                  <a:lnTo>
                    <a:pt x="0" y="304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40E0E"/>
              </a:solidFill>
              <a:prstDash val="lgDash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1106946" cy="38114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10% Carbon Reduction within 2030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2404" y="1627483"/>
            <a:ext cx="16263192" cy="8658970"/>
          </a:xfrm>
          <a:custGeom>
            <a:avLst/>
            <a:gdLst/>
            <a:ahLst/>
            <a:cxnLst/>
            <a:rect l="l" t="t" r="r" b="b"/>
            <a:pathLst>
              <a:path w="16263192" h="8658970">
                <a:moveTo>
                  <a:pt x="0" y="0"/>
                </a:moveTo>
                <a:lnTo>
                  <a:pt x="16263192" y="0"/>
                </a:lnTo>
                <a:lnTo>
                  <a:pt x="16263192" y="8658970"/>
                </a:lnTo>
                <a:lnTo>
                  <a:pt x="0" y="8658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46628" y="1004504"/>
            <a:ext cx="7548111" cy="49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2"/>
              </a:lnSpc>
            </a:pPr>
            <a:r>
              <a:rPr lang="en-US" sz="320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Differences: Standard vs. GreenBlox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209536" y="850039"/>
            <a:ext cx="2998922" cy="30502"/>
            <a:chOff x="0" y="0"/>
            <a:chExt cx="4994540" cy="50800"/>
          </a:xfrm>
        </p:grpSpPr>
        <p:sp>
          <p:nvSpPr>
            <p:cNvPr id="5" name="Freeform 5"/>
            <p:cNvSpPr/>
            <p:nvPr/>
          </p:nvSpPr>
          <p:spPr>
            <a:xfrm>
              <a:off x="25400" y="0"/>
              <a:ext cx="4943729" cy="50800"/>
            </a:xfrm>
            <a:custGeom>
              <a:avLst/>
              <a:gdLst/>
              <a:ahLst/>
              <a:cxnLst/>
              <a:rect l="l" t="t" r="r" b="b"/>
              <a:pathLst>
                <a:path w="4943729" h="50800">
                  <a:moveTo>
                    <a:pt x="0" y="0"/>
                  </a:moveTo>
                  <a:lnTo>
                    <a:pt x="4943729" y="0"/>
                  </a:lnTo>
                  <a:lnTo>
                    <a:pt x="494372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21B79">
                <a:alpha val="49804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46628" y="804285"/>
            <a:ext cx="1291435" cy="91507"/>
            <a:chOff x="0" y="0"/>
            <a:chExt cx="2150815" cy="152400"/>
          </a:xfrm>
        </p:grpSpPr>
        <p:sp>
          <p:nvSpPr>
            <p:cNvPr id="7" name="Freeform 7"/>
            <p:cNvSpPr/>
            <p:nvPr/>
          </p:nvSpPr>
          <p:spPr>
            <a:xfrm>
              <a:off x="76200" y="0"/>
              <a:ext cx="1998472" cy="152400"/>
            </a:xfrm>
            <a:custGeom>
              <a:avLst/>
              <a:gdLst/>
              <a:ahLst/>
              <a:cxnLst/>
              <a:rect l="l" t="t" r="r" b="b"/>
              <a:pathLst>
                <a:path w="1998472" h="152400">
                  <a:moveTo>
                    <a:pt x="0" y="0"/>
                  </a:moveTo>
                  <a:lnTo>
                    <a:pt x="1998472" y="0"/>
                  </a:lnTo>
                  <a:lnTo>
                    <a:pt x="199847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21B79"/>
            </a:solidFill>
          </p:spPr>
        </p:sp>
      </p:grpSp>
      <p:sp>
        <p:nvSpPr>
          <p:cNvPr id="8" name="Freeform 8"/>
          <p:cNvSpPr/>
          <p:nvPr/>
        </p:nvSpPr>
        <p:spPr>
          <a:xfrm rot="-10800000">
            <a:off x="192029" y="190918"/>
            <a:ext cx="1372135" cy="1312105"/>
          </a:xfrm>
          <a:custGeom>
            <a:avLst/>
            <a:gdLst/>
            <a:ahLst/>
            <a:cxnLst/>
            <a:rect l="l" t="t" r="r" b="b"/>
            <a:pathLst>
              <a:path w="1372135" h="1312105">
                <a:moveTo>
                  <a:pt x="0" y="0"/>
                </a:moveTo>
                <a:lnTo>
                  <a:pt x="1372135" y="0"/>
                </a:lnTo>
                <a:lnTo>
                  <a:pt x="1372135" y="1312105"/>
                </a:lnTo>
                <a:lnTo>
                  <a:pt x="0" y="1312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508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5850" y="1723478"/>
            <a:ext cx="5047269" cy="504726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23369" y="5585404"/>
            <a:ext cx="4367674" cy="436767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4759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5675221" y="2402849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" name="Group 9"/>
          <p:cNvGrpSpPr/>
          <p:nvPr/>
        </p:nvGrpSpPr>
        <p:grpSpPr>
          <a:xfrm>
            <a:off x="9576843" y="3015582"/>
            <a:ext cx="4136932" cy="352064"/>
            <a:chOff x="0" y="0"/>
            <a:chExt cx="590863" cy="502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90863" cy="50284"/>
            </a:xfrm>
            <a:custGeom>
              <a:avLst/>
              <a:gdLst/>
              <a:ahLst/>
              <a:cxnLst/>
              <a:rect l="l" t="t" r="r" b="b"/>
              <a:pathLst>
                <a:path w="590863" h="50284">
                  <a:moveTo>
                    <a:pt x="0" y="0"/>
                  </a:moveTo>
                  <a:lnTo>
                    <a:pt x="590863" y="0"/>
                  </a:lnTo>
                  <a:lnTo>
                    <a:pt x="590863" y="50284"/>
                  </a:lnTo>
                  <a:lnTo>
                    <a:pt x="0" y="50284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590863" cy="78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576843" y="3022841"/>
            <a:ext cx="4207206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Carbon Credit Market Analysis 2024-2028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275924" y="3755049"/>
            <a:ext cx="3136164" cy="1099405"/>
            <a:chOff x="0" y="0"/>
            <a:chExt cx="569007" cy="19947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9007" cy="199470"/>
            </a:xfrm>
            <a:custGeom>
              <a:avLst/>
              <a:gdLst/>
              <a:ahLst/>
              <a:cxnLst/>
              <a:rect l="l" t="t" r="r" b="b"/>
              <a:pathLst>
                <a:path w="569007" h="199470">
                  <a:moveTo>
                    <a:pt x="0" y="0"/>
                  </a:moveTo>
                  <a:lnTo>
                    <a:pt x="569007" y="0"/>
                  </a:lnTo>
                  <a:lnTo>
                    <a:pt x="569007" y="199470"/>
                  </a:lnTo>
                  <a:lnTo>
                    <a:pt x="0" y="1994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569007" cy="218520"/>
            </a:xfrm>
            <a:prstGeom prst="rect">
              <a:avLst/>
            </a:prstGeom>
          </p:spPr>
          <p:txBody>
            <a:bodyPr lIns="70505" tIns="70505" rIns="70505" bIns="70505" rtlCol="0" anchor="ctr"/>
            <a:lstStyle/>
            <a:p>
              <a:pPr marL="259078" lvl="1" indent="-129539" algn="l">
                <a:lnSpc>
                  <a:spcPts val="1367"/>
                </a:lnSpc>
                <a:buFont typeface="Arial"/>
                <a:buChar char="•"/>
              </a:pPr>
              <a:r>
                <a:rPr lang="en-US" sz="1199" spc="16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Market Size : </a:t>
              </a:r>
              <a:r>
                <a:rPr lang="en-US" sz="1199" spc="165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Increase by USD 1,437.52 billion</a:t>
              </a:r>
            </a:p>
            <a:p>
              <a:pPr marL="259078" lvl="1" indent="-129539" algn="l">
                <a:lnSpc>
                  <a:spcPts val="1367"/>
                </a:lnSpc>
                <a:buFont typeface="Arial"/>
                <a:buChar char="•"/>
              </a:pPr>
              <a:r>
                <a:rPr lang="en-US" sz="1199" spc="16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CAGR : </a:t>
              </a:r>
              <a:r>
                <a:rPr lang="en-US" sz="1199" spc="165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31.01% (2023-2028)</a:t>
              </a:r>
              <a:r>
                <a:rPr lang="en-US" sz="1199" spc="16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</a:t>
              </a:r>
            </a:p>
            <a:p>
              <a:pPr marL="259078" lvl="1" indent="-129539" algn="l">
                <a:lnSpc>
                  <a:spcPts val="1367"/>
                </a:lnSpc>
                <a:buFont typeface="Arial"/>
                <a:buChar char="•"/>
              </a:pPr>
              <a:r>
                <a:rPr lang="en-US" sz="1199" spc="16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Study Period : </a:t>
              </a:r>
              <a:r>
                <a:rPr lang="en-US" sz="1199" spc="165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2024-2028 </a:t>
              </a:r>
            </a:p>
            <a:p>
              <a:pPr marL="259078" lvl="1" indent="-129539" algn="l">
                <a:lnSpc>
                  <a:spcPts val="1367"/>
                </a:lnSpc>
                <a:buFont typeface="Arial"/>
                <a:buChar char="•"/>
              </a:pPr>
              <a:r>
                <a:rPr lang="en-US" sz="1199" spc="16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Historic Period : </a:t>
              </a:r>
              <a:r>
                <a:rPr lang="en-US" sz="1199" spc="165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2018-2022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564355" y="3755049"/>
            <a:ext cx="4326789" cy="1099405"/>
            <a:chOff x="0" y="0"/>
            <a:chExt cx="785027" cy="19947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85027" cy="199470"/>
            </a:xfrm>
            <a:custGeom>
              <a:avLst/>
              <a:gdLst/>
              <a:ahLst/>
              <a:cxnLst/>
              <a:rect l="l" t="t" r="r" b="b"/>
              <a:pathLst>
                <a:path w="785027" h="199470">
                  <a:moveTo>
                    <a:pt x="0" y="0"/>
                  </a:moveTo>
                  <a:lnTo>
                    <a:pt x="785027" y="0"/>
                  </a:lnTo>
                  <a:lnTo>
                    <a:pt x="785027" y="199470"/>
                  </a:lnTo>
                  <a:lnTo>
                    <a:pt x="0" y="1994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785027" cy="218520"/>
            </a:xfrm>
            <a:prstGeom prst="rect">
              <a:avLst/>
            </a:prstGeom>
          </p:spPr>
          <p:txBody>
            <a:bodyPr lIns="70505" tIns="70505" rIns="70505" bIns="70505" rtlCol="0" anchor="ctr"/>
            <a:lstStyle/>
            <a:p>
              <a:pPr marL="259078" lvl="1" indent="-129539" algn="l">
                <a:lnSpc>
                  <a:spcPts val="1367"/>
                </a:lnSpc>
                <a:buFont typeface="Arial"/>
                <a:buChar char="•"/>
              </a:pPr>
              <a:r>
                <a:rPr lang="en-US" sz="1199" spc="16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End-User : </a:t>
              </a:r>
              <a:r>
                <a:rPr lang="en-US" sz="1199" spc="165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Power, Energy, Transportation, Industrial, Others</a:t>
              </a:r>
            </a:p>
            <a:p>
              <a:pPr marL="259078" lvl="1" indent="-129539" algn="l">
                <a:lnSpc>
                  <a:spcPts val="1367"/>
                </a:lnSpc>
                <a:buFont typeface="Arial"/>
                <a:buChar char="•"/>
              </a:pPr>
              <a:r>
                <a:rPr lang="en-US" sz="1199" spc="16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Type : </a:t>
              </a:r>
              <a:r>
                <a:rPr lang="en-US" sz="1199" spc="165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Compliance, Voluntary</a:t>
              </a:r>
            </a:p>
            <a:p>
              <a:pPr marL="259078" lvl="1" indent="-129539" algn="l">
                <a:lnSpc>
                  <a:spcPts val="1367"/>
                </a:lnSpc>
                <a:buFont typeface="Arial"/>
                <a:buChar char="•"/>
              </a:pPr>
              <a:r>
                <a:rPr lang="en-US" sz="1199" spc="16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Regions : </a:t>
              </a:r>
              <a:r>
                <a:rPr lang="en-US" sz="1199" spc="165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North America, Europe, APAC, South America, Middle East &amp; Africa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>
            <a:off x="13713802" y="3118090"/>
            <a:ext cx="2202944" cy="320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0" name="Group 20"/>
          <p:cNvGrpSpPr/>
          <p:nvPr/>
        </p:nvGrpSpPr>
        <p:grpSpPr>
          <a:xfrm>
            <a:off x="15887498" y="3191614"/>
            <a:ext cx="1664840" cy="235585"/>
            <a:chOff x="0" y="0"/>
            <a:chExt cx="2219787" cy="314113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219787" cy="314113"/>
              <a:chOff x="0" y="0"/>
              <a:chExt cx="438476" cy="6204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438476" cy="62047"/>
              </a:xfrm>
              <a:custGeom>
                <a:avLst/>
                <a:gdLst/>
                <a:ahLst/>
                <a:cxnLst/>
                <a:rect l="l" t="t" r="r" b="b"/>
                <a:pathLst>
                  <a:path w="438476" h="62047">
                    <a:moveTo>
                      <a:pt x="0" y="0"/>
                    </a:moveTo>
                    <a:lnTo>
                      <a:pt x="438476" y="0"/>
                    </a:lnTo>
                    <a:lnTo>
                      <a:pt x="438476" y="62047"/>
                    </a:lnTo>
                    <a:lnTo>
                      <a:pt x="0" y="62047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438476" cy="906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84281" y="7832"/>
              <a:ext cx="1851225" cy="269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0"/>
                </a:lnSpc>
              </a:pPr>
              <a:r>
                <a:rPr lang="en-US" sz="12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Largest Segment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906040" y="3755049"/>
            <a:ext cx="1664840" cy="208280"/>
            <a:chOff x="0" y="0"/>
            <a:chExt cx="438476" cy="5485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38476" cy="54856"/>
            </a:xfrm>
            <a:custGeom>
              <a:avLst/>
              <a:gdLst/>
              <a:ahLst/>
              <a:cxnLst/>
              <a:rect l="l" t="t" r="r" b="b"/>
              <a:pathLst>
                <a:path w="438476" h="54856">
                  <a:moveTo>
                    <a:pt x="0" y="0"/>
                  </a:moveTo>
                  <a:lnTo>
                    <a:pt x="438476" y="0"/>
                  </a:lnTo>
                  <a:lnTo>
                    <a:pt x="438476" y="54856"/>
                  </a:lnTo>
                  <a:lnTo>
                    <a:pt x="0" y="54856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438476" cy="83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5906040" y="4304751"/>
            <a:ext cx="1664840" cy="208280"/>
            <a:chOff x="0" y="0"/>
            <a:chExt cx="438476" cy="5485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38476" cy="54856"/>
            </a:xfrm>
            <a:custGeom>
              <a:avLst/>
              <a:gdLst/>
              <a:ahLst/>
              <a:cxnLst/>
              <a:rect l="l" t="t" r="r" b="b"/>
              <a:pathLst>
                <a:path w="438476" h="54856">
                  <a:moveTo>
                    <a:pt x="0" y="0"/>
                  </a:moveTo>
                  <a:lnTo>
                    <a:pt x="438476" y="0"/>
                  </a:lnTo>
                  <a:lnTo>
                    <a:pt x="438476" y="54856"/>
                  </a:lnTo>
                  <a:lnTo>
                    <a:pt x="0" y="54856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438476" cy="83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5151836" y="4692155"/>
            <a:ext cx="3136164" cy="1270855"/>
            <a:chOff x="0" y="0"/>
            <a:chExt cx="569007" cy="23057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69007" cy="230576"/>
            </a:xfrm>
            <a:custGeom>
              <a:avLst/>
              <a:gdLst/>
              <a:ahLst/>
              <a:cxnLst/>
              <a:rect l="l" t="t" r="r" b="b"/>
              <a:pathLst>
                <a:path w="569007" h="230576">
                  <a:moveTo>
                    <a:pt x="0" y="0"/>
                  </a:moveTo>
                  <a:lnTo>
                    <a:pt x="569007" y="0"/>
                  </a:lnTo>
                  <a:lnTo>
                    <a:pt x="569007" y="230576"/>
                  </a:lnTo>
                  <a:lnTo>
                    <a:pt x="0" y="2305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569007" cy="249626"/>
            </a:xfrm>
            <a:prstGeom prst="rect">
              <a:avLst/>
            </a:prstGeom>
          </p:spPr>
          <p:txBody>
            <a:bodyPr lIns="70505" tIns="70505" rIns="70505" bIns="70505" rtlCol="0" anchor="ctr"/>
            <a:lstStyle/>
            <a:p>
              <a:pPr marL="259078" lvl="1" indent="-129539" algn="l">
                <a:lnSpc>
                  <a:spcPts val="1367"/>
                </a:lnSpc>
                <a:buFont typeface="Arial"/>
                <a:buChar char="•"/>
              </a:pPr>
              <a:r>
                <a:rPr lang="en-US" sz="1199" spc="16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Key Driver : </a:t>
              </a:r>
              <a:r>
                <a:rPr lang="en-US" sz="1199" spc="165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Adoption of net-zero targets</a:t>
              </a:r>
            </a:p>
            <a:p>
              <a:pPr marL="259078" lvl="1" indent="-129539" algn="l">
                <a:lnSpc>
                  <a:spcPts val="1367"/>
                </a:lnSpc>
                <a:buFont typeface="Arial"/>
                <a:buChar char="•"/>
              </a:pPr>
              <a:r>
                <a:rPr lang="en-US" sz="1199" spc="16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Key Trend : </a:t>
              </a:r>
              <a:r>
                <a:rPr lang="en-US" sz="1199" spc="165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Demand for standardized assessment</a:t>
              </a:r>
            </a:p>
            <a:p>
              <a:pPr marL="259078" lvl="1" indent="-129539" algn="l">
                <a:lnSpc>
                  <a:spcPts val="1367"/>
                </a:lnSpc>
                <a:buFont typeface="Arial"/>
                <a:buChar char="•"/>
              </a:pPr>
              <a:r>
                <a:rPr lang="en-US" sz="1199" spc="16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Key Challenge: </a:t>
              </a:r>
              <a:r>
                <a:rPr lang="en-US" sz="1199" spc="165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Insufficient governance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>
            <a:off x="6552709" y="6542854"/>
            <a:ext cx="117329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5" name="Group 35"/>
          <p:cNvGrpSpPr/>
          <p:nvPr/>
        </p:nvGrpSpPr>
        <p:grpSpPr>
          <a:xfrm>
            <a:off x="7148218" y="6761857"/>
            <a:ext cx="4276381" cy="1099405"/>
            <a:chOff x="0" y="0"/>
            <a:chExt cx="775881" cy="19947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75881" cy="199470"/>
            </a:xfrm>
            <a:custGeom>
              <a:avLst/>
              <a:gdLst/>
              <a:ahLst/>
              <a:cxnLst/>
              <a:rect l="l" t="t" r="r" b="b"/>
              <a:pathLst>
                <a:path w="775881" h="199470">
                  <a:moveTo>
                    <a:pt x="0" y="0"/>
                  </a:moveTo>
                  <a:lnTo>
                    <a:pt x="775881" y="0"/>
                  </a:lnTo>
                  <a:lnTo>
                    <a:pt x="775881" y="199470"/>
                  </a:lnTo>
                  <a:lnTo>
                    <a:pt x="0" y="1994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19050"/>
              <a:ext cx="775881" cy="218520"/>
            </a:xfrm>
            <a:prstGeom prst="rect">
              <a:avLst/>
            </a:prstGeom>
          </p:spPr>
          <p:txBody>
            <a:bodyPr lIns="70505" tIns="70505" rIns="70505" bIns="70505" rtlCol="0" anchor="ctr"/>
            <a:lstStyle/>
            <a:p>
              <a:pPr marL="259078" lvl="1" indent="-129539" algn="l">
                <a:lnSpc>
                  <a:spcPts val="1367"/>
                </a:lnSpc>
                <a:buFont typeface="Arial"/>
                <a:buChar char="•"/>
              </a:pPr>
              <a:r>
                <a:rPr lang="en-US" sz="1199" spc="16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CO2 Reduction Goal : </a:t>
              </a:r>
              <a:r>
                <a:rPr lang="en-US" sz="1199" spc="165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22% by 2030</a:t>
              </a:r>
            </a:p>
            <a:p>
              <a:pPr marL="259078" lvl="1" indent="-129539" algn="l">
                <a:lnSpc>
                  <a:spcPts val="1367"/>
                </a:lnSpc>
                <a:buFont typeface="Arial"/>
                <a:buChar char="•"/>
              </a:pPr>
              <a:r>
                <a:rPr lang="en-US" sz="1199" spc="16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Current annual emissions : </a:t>
              </a:r>
              <a:r>
                <a:rPr lang="en-US" sz="1199" spc="165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100 million tonnes</a:t>
              </a:r>
            </a:p>
            <a:p>
              <a:pPr marL="259078" lvl="1" indent="-129539" algn="l">
                <a:lnSpc>
                  <a:spcPts val="1367"/>
                </a:lnSpc>
                <a:buFont typeface="Arial"/>
                <a:buChar char="•"/>
              </a:pPr>
              <a:r>
                <a:rPr lang="en-US" sz="1199" spc="16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Revenue from carbon credits:</a:t>
              </a:r>
              <a:r>
                <a:rPr lang="en-US" sz="1199" spc="165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$16.25 million from 2.53 million credits since 2006</a:t>
              </a:r>
            </a:p>
          </p:txBody>
        </p:sp>
      </p:grpSp>
      <p:sp>
        <p:nvSpPr>
          <p:cNvPr id="38" name="Freeform 38"/>
          <p:cNvSpPr/>
          <p:nvPr/>
        </p:nvSpPr>
        <p:spPr>
          <a:xfrm>
            <a:off x="8538442" y="8013662"/>
            <a:ext cx="4614992" cy="2188553"/>
          </a:xfrm>
          <a:custGeom>
            <a:avLst/>
            <a:gdLst/>
            <a:ahLst/>
            <a:cxnLst/>
            <a:rect l="l" t="t" r="r" b="b"/>
            <a:pathLst>
              <a:path w="4614992" h="2188553">
                <a:moveTo>
                  <a:pt x="0" y="0"/>
                </a:moveTo>
                <a:lnTo>
                  <a:pt x="4614992" y="0"/>
                </a:lnTo>
                <a:lnTo>
                  <a:pt x="4614992" y="2188553"/>
                </a:lnTo>
                <a:lnTo>
                  <a:pt x="0" y="2188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8713489" y="924233"/>
            <a:ext cx="3397199" cy="783291"/>
            <a:chOff x="0" y="0"/>
            <a:chExt cx="564062" cy="13005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64062" cy="130056"/>
            </a:xfrm>
            <a:custGeom>
              <a:avLst/>
              <a:gdLst/>
              <a:ahLst/>
              <a:cxnLst/>
              <a:rect l="l" t="t" r="r" b="b"/>
              <a:pathLst>
                <a:path w="564062" h="130056">
                  <a:moveTo>
                    <a:pt x="0" y="0"/>
                  </a:moveTo>
                  <a:lnTo>
                    <a:pt x="564062" y="0"/>
                  </a:lnTo>
                  <a:lnTo>
                    <a:pt x="564062" y="130056"/>
                  </a:lnTo>
                  <a:lnTo>
                    <a:pt x="0" y="1300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564062" cy="17768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312"/>
                </a:lnSpc>
                <a:spcBef>
                  <a:spcPct val="0"/>
                </a:spcBef>
              </a:pPr>
              <a:r>
                <a:rPr lang="en-US" sz="2400" spc="33">
                  <a:solidFill>
                    <a:srgbClr val="2C2D30"/>
                  </a:solidFill>
                  <a:latin typeface="Oswald"/>
                  <a:ea typeface="Oswald"/>
                  <a:cs typeface="Oswald"/>
                  <a:sym typeface="Oswald"/>
                </a:rPr>
                <a:t>MARKET PROJECTION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205818" y="1081449"/>
            <a:ext cx="3038338" cy="49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2"/>
              </a:lnSpc>
            </a:pPr>
            <a:r>
              <a:rPr lang="en-US" sz="320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Target Market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2268726" y="926983"/>
            <a:ext cx="2998922" cy="30502"/>
            <a:chOff x="0" y="0"/>
            <a:chExt cx="4994540" cy="50800"/>
          </a:xfrm>
        </p:grpSpPr>
        <p:sp>
          <p:nvSpPr>
            <p:cNvPr id="44" name="Freeform 44"/>
            <p:cNvSpPr/>
            <p:nvPr/>
          </p:nvSpPr>
          <p:spPr>
            <a:xfrm>
              <a:off x="25400" y="0"/>
              <a:ext cx="4943729" cy="50800"/>
            </a:xfrm>
            <a:custGeom>
              <a:avLst/>
              <a:gdLst/>
              <a:ahLst/>
              <a:cxnLst/>
              <a:rect l="l" t="t" r="r" b="b"/>
              <a:pathLst>
                <a:path w="4943729" h="50800">
                  <a:moveTo>
                    <a:pt x="0" y="0"/>
                  </a:moveTo>
                  <a:lnTo>
                    <a:pt x="4943729" y="0"/>
                  </a:lnTo>
                  <a:lnTo>
                    <a:pt x="494372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21B79">
                <a:alpha val="49804"/>
              </a:srgbClr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1205818" y="881230"/>
            <a:ext cx="1291435" cy="91507"/>
            <a:chOff x="0" y="0"/>
            <a:chExt cx="2150815" cy="152400"/>
          </a:xfrm>
        </p:grpSpPr>
        <p:sp>
          <p:nvSpPr>
            <p:cNvPr id="46" name="Freeform 46"/>
            <p:cNvSpPr/>
            <p:nvPr/>
          </p:nvSpPr>
          <p:spPr>
            <a:xfrm>
              <a:off x="76200" y="0"/>
              <a:ext cx="1998472" cy="152400"/>
            </a:xfrm>
            <a:custGeom>
              <a:avLst/>
              <a:gdLst/>
              <a:ahLst/>
              <a:cxnLst/>
              <a:rect l="l" t="t" r="r" b="b"/>
              <a:pathLst>
                <a:path w="1998472" h="152400">
                  <a:moveTo>
                    <a:pt x="0" y="0"/>
                  </a:moveTo>
                  <a:lnTo>
                    <a:pt x="1998472" y="0"/>
                  </a:lnTo>
                  <a:lnTo>
                    <a:pt x="199847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21B79"/>
            </a:solidFill>
          </p:spPr>
        </p:sp>
      </p:grpSp>
      <p:sp>
        <p:nvSpPr>
          <p:cNvPr id="47" name="Freeform 47"/>
          <p:cNvSpPr/>
          <p:nvPr/>
        </p:nvSpPr>
        <p:spPr>
          <a:xfrm rot="-10800000">
            <a:off x="251220" y="267863"/>
            <a:ext cx="1372135" cy="1312105"/>
          </a:xfrm>
          <a:custGeom>
            <a:avLst/>
            <a:gdLst/>
            <a:ahLst/>
            <a:cxnLst/>
            <a:rect l="l" t="t" r="r" b="b"/>
            <a:pathLst>
              <a:path w="1372135" h="1312105">
                <a:moveTo>
                  <a:pt x="0" y="0"/>
                </a:moveTo>
                <a:lnTo>
                  <a:pt x="1372135" y="0"/>
                </a:lnTo>
                <a:lnTo>
                  <a:pt x="1372135" y="1312105"/>
                </a:lnTo>
                <a:lnTo>
                  <a:pt x="0" y="1312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508"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13333478" y="6484974"/>
            <a:ext cx="4884823" cy="3057376"/>
          </a:xfrm>
          <a:custGeom>
            <a:avLst/>
            <a:gdLst/>
            <a:ahLst/>
            <a:cxnLst/>
            <a:rect l="l" t="t" r="r" b="b"/>
            <a:pathLst>
              <a:path w="4884823" h="3057376">
                <a:moveTo>
                  <a:pt x="0" y="0"/>
                </a:moveTo>
                <a:lnTo>
                  <a:pt x="4884823" y="0"/>
                </a:lnTo>
                <a:lnTo>
                  <a:pt x="4884823" y="3057376"/>
                </a:lnTo>
                <a:lnTo>
                  <a:pt x="0" y="30573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2523369" y="3035279"/>
            <a:ext cx="2592230" cy="2252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16"/>
              </a:lnSpc>
            </a:pPr>
            <a:r>
              <a:rPr lang="en-US" sz="4154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Global Market Size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384658" y="6704009"/>
            <a:ext cx="2645095" cy="1993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1"/>
              </a:lnSpc>
            </a:pPr>
            <a:r>
              <a:rPr lang="en-US" sz="365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Local Market Size (Bangladesh)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336350" y="2501867"/>
            <a:ext cx="8961954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current </a:t>
            </a:r>
            <a:r>
              <a:rPr lang="en-US" sz="189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market size</a:t>
            </a:r>
            <a:r>
              <a:rPr lang="en-US" sz="18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the </a:t>
            </a:r>
            <a:r>
              <a:rPr lang="en-US" sz="1899" dirty="0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carbon</a:t>
            </a:r>
            <a:r>
              <a:rPr lang="en-US" sz="18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99" dirty="0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offset/carbon</a:t>
            </a:r>
            <a:r>
              <a:rPr lang="en-US" sz="18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credit market is </a:t>
            </a:r>
            <a:r>
              <a:rPr lang="en-US" sz="1899" dirty="0">
                <a:solidFill>
                  <a:srgbClr val="890A0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331.8</a:t>
            </a:r>
            <a:r>
              <a:rPr lang="en-US" sz="18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billion in 2022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083534" y="3376880"/>
            <a:ext cx="1193825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Segments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5868956" y="3395930"/>
            <a:ext cx="1701924" cy="22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End-User :</a:t>
            </a: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Power segment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5957857" y="3753779"/>
            <a:ext cx="159448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"/>
              </a:lnSpc>
            </a:pPr>
            <a:r>
              <a:rPr lang="en-US" sz="12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Fastest Growing Region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775889" y="3963329"/>
            <a:ext cx="1962224" cy="22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Region : </a:t>
            </a: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Europe (85% growth)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5957857" y="4303481"/>
            <a:ext cx="159448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"/>
              </a:lnSpc>
            </a:pPr>
            <a:r>
              <a:rPr lang="en-US" sz="12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Market Dynamics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5818" y="1081449"/>
            <a:ext cx="3038338" cy="49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2"/>
              </a:lnSpc>
            </a:pPr>
            <a:r>
              <a:rPr lang="en-US" sz="320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Partners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268726" y="926983"/>
            <a:ext cx="2998922" cy="30502"/>
            <a:chOff x="0" y="0"/>
            <a:chExt cx="4994540" cy="50800"/>
          </a:xfrm>
        </p:grpSpPr>
        <p:sp>
          <p:nvSpPr>
            <p:cNvPr id="4" name="Freeform 4"/>
            <p:cNvSpPr/>
            <p:nvPr/>
          </p:nvSpPr>
          <p:spPr>
            <a:xfrm>
              <a:off x="25400" y="0"/>
              <a:ext cx="4943729" cy="50800"/>
            </a:xfrm>
            <a:custGeom>
              <a:avLst/>
              <a:gdLst/>
              <a:ahLst/>
              <a:cxnLst/>
              <a:rect l="l" t="t" r="r" b="b"/>
              <a:pathLst>
                <a:path w="4943729" h="50800">
                  <a:moveTo>
                    <a:pt x="0" y="0"/>
                  </a:moveTo>
                  <a:lnTo>
                    <a:pt x="4943729" y="0"/>
                  </a:lnTo>
                  <a:lnTo>
                    <a:pt x="494372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21B79">
                <a:alpha val="4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05818" y="881230"/>
            <a:ext cx="1291435" cy="91507"/>
            <a:chOff x="0" y="0"/>
            <a:chExt cx="2150815" cy="152400"/>
          </a:xfrm>
        </p:grpSpPr>
        <p:sp>
          <p:nvSpPr>
            <p:cNvPr id="6" name="Freeform 6"/>
            <p:cNvSpPr/>
            <p:nvPr/>
          </p:nvSpPr>
          <p:spPr>
            <a:xfrm>
              <a:off x="76200" y="0"/>
              <a:ext cx="1998472" cy="152400"/>
            </a:xfrm>
            <a:custGeom>
              <a:avLst/>
              <a:gdLst/>
              <a:ahLst/>
              <a:cxnLst/>
              <a:rect l="l" t="t" r="r" b="b"/>
              <a:pathLst>
                <a:path w="1998472" h="152400">
                  <a:moveTo>
                    <a:pt x="0" y="0"/>
                  </a:moveTo>
                  <a:lnTo>
                    <a:pt x="1998472" y="0"/>
                  </a:lnTo>
                  <a:lnTo>
                    <a:pt x="199847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21B79"/>
            </a:solidFill>
          </p:spPr>
        </p:sp>
      </p:grpSp>
      <p:sp>
        <p:nvSpPr>
          <p:cNvPr id="7" name="Freeform 7"/>
          <p:cNvSpPr/>
          <p:nvPr/>
        </p:nvSpPr>
        <p:spPr>
          <a:xfrm rot="-10800000">
            <a:off x="251220" y="267863"/>
            <a:ext cx="1372135" cy="1312105"/>
          </a:xfrm>
          <a:custGeom>
            <a:avLst/>
            <a:gdLst/>
            <a:ahLst/>
            <a:cxnLst/>
            <a:rect l="l" t="t" r="r" b="b"/>
            <a:pathLst>
              <a:path w="1372135" h="1312105">
                <a:moveTo>
                  <a:pt x="0" y="0"/>
                </a:moveTo>
                <a:lnTo>
                  <a:pt x="1372135" y="0"/>
                </a:lnTo>
                <a:lnTo>
                  <a:pt x="1372135" y="1312105"/>
                </a:lnTo>
                <a:lnTo>
                  <a:pt x="0" y="1312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508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255886" y="1756384"/>
            <a:ext cx="5449323" cy="6144373"/>
            <a:chOff x="0" y="0"/>
            <a:chExt cx="7265764" cy="8192497"/>
          </a:xfrm>
        </p:grpSpPr>
        <p:grpSp>
          <p:nvGrpSpPr>
            <p:cNvPr id="9" name="Group 9"/>
            <p:cNvGrpSpPr/>
            <p:nvPr/>
          </p:nvGrpSpPr>
          <p:grpSpPr>
            <a:xfrm>
              <a:off x="2286780" y="0"/>
              <a:ext cx="3295434" cy="734173"/>
              <a:chOff x="0" y="0"/>
              <a:chExt cx="361974" cy="8064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61974" cy="80642"/>
              </a:xfrm>
              <a:custGeom>
                <a:avLst/>
                <a:gdLst/>
                <a:ahLst/>
                <a:cxnLst/>
                <a:rect l="l" t="t" r="r" b="b"/>
                <a:pathLst>
                  <a:path w="361974" h="80642">
                    <a:moveTo>
                      <a:pt x="0" y="0"/>
                    </a:moveTo>
                    <a:lnTo>
                      <a:pt x="361974" y="0"/>
                    </a:lnTo>
                    <a:lnTo>
                      <a:pt x="361974" y="80642"/>
                    </a:lnTo>
                    <a:lnTo>
                      <a:pt x="0" y="80642"/>
                    </a:lnTo>
                    <a:close/>
                  </a:path>
                </a:pathLst>
              </a:custGeom>
              <a:solidFill>
                <a:srgbClr val="A40E0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361974" cy="1092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210826" y="1465303"/>
              <a:ext cx="6054938" cy="1749510"/>
              <a:chOff x="0" y="0"/>
              <a:chExt cx="1946456" cy="56240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46456" cy="562408"/>
              </a:xfrm>
              <a:custGeom>
                <a:avLst/>
                <a:gdLst/>
                <a:ahLst/>
                <a:cxnLst/>
                <a:rect l="l" t="t" r="r" b="b"/>
                <a:pathLst>
                  <a:path w="1946456" h="562408">
                    <a:moveTo>
                      <a:pt x="0" y="0"/>
                    </a:moveTo>
                    <a:lnTo>
                      <a:pt x="1946456" y="0"/>
                    </a:lnTo>
                    <a:lnTo>
                      <a:pt x="1946456" y="562408"/>
                    </a:lnTo>
                    <a:lnTo>
                      <a:pt x="0" y="562408"/>
                    </a:lnTo>
                    <a:close/>
                  </a:path>
                </a:pathLst>
              </a:custGeom>
              <a:solidFill>
                <a:srgbClr val="B3010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946456" cy="6005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1190299"/>
              <a:ext cx="1848997" cy="1671053"/>
              <a:chOff x="0" y="0"/>
              <a:chExt cx="594389" cy="53718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94389" cy="537186"/>
              </a:xfrm>
              <a:custGeom>
                <a:avLst/>
                <a:gdLst/>
                <a:ahLst/>
                <a:cxnLst/>
                <a:rect l="l" t="t" r="r" b="b"/>
                <a:pathLst>
                  <a:path w="594389" h="537186">
                    <a:moveTo>
                      <a:pt x="0" y="0"/>
                    </a:moveTo>
                    <a:lnTo>
                      <a:pt x="594389" y="0"/>
                    </a:lnTo>
                    <a:lnTo>
                      <a:pt x="594389" y="537186"/>
                    </a:lnTo>
                    <a:lnTo>
                      <a:pt x="0" y="537186"/>
                    </a:lnTo>
                    <a:close/>
                  </a:path>
                </a:pathLst>
              </a:custGeom>
              <a:solidFill>
                <a:srgbClr val="890A0A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594389" cy="5752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326226" y="1541224"/>
              <a:ext cx="1196545" cy="969202"/>
            </a:xfrm>
            <a:custGeom>
              <a:avLst/>
              <a:gdLst/>
              <a:ahLst/>
              <a:cxnLst/>
              <a:rect l="l" t="t" r="r" b="b"/>
              <a:pathLst>
                <a:path w="1196545" h="969202">
                  <a:moveTo>
                    <a:pt x="0" y="0"/>
                  </a:moveTo>
                  <a:lnTo>
                    <a:pt x="1196545" y="0"/>
                  </a:lnTo>
                  <a:lnTo>
                    <a:pt x="1196545" y="969202"/>
                  </a:lnTo>
                  <a:lnTo>
                    <a:pt x="0" y="969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9" name="Group 19"/>
            <p:cNvGrpSpPr/>
            <p:nvPr/>
          </p:nvGrpSpPr>
          <p:grpSpPr>
            <a:xfrm>
              <a:off x="1210826" y="3836107"/>
              <a:ext cx="6054938" cy="1749510"/>
              <a:chOff x="0" y="0"/>
              <a:chExt cx="1946456" cy="56240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46456" cy="562408"/>
              </a:xfrm>
              <a:custGeom>
                <a:avLst/>
                <a:gdLst/>
                <a:ahLst/>
                <a:cxnLst/>
                <a:rect l="l" t="t" r="r" b="b"/>
                <a:pathLst>
                  <a:path w="1946456" h="562408">
                    <a:moveTo>
                      <a:pt x="0" y="0"/>
                    </a:moveTo>
                    <a:lnTo>
                      <a:pt x="1946456" y="0"/>
                    </a:lnTo>
                    <a:lnTo>
                      <a:pt x="1946456" y="562408"/>
                    </a:lnTo>
                    <a:lnTo>
                      <a:pt x="0" y="562408"/>
                    </a:lnTo>
                    <a:close/>
                  </a:path>
                </a:pathLst>
              </a:custGeom>
              <a:solidFill>
                <a:srgbClr val="B3010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946456" cy="6005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0" y="3561103"/>
              <a:ext cx="1848997" cy="1671053"/>
              <a:chOff x="0" y="0"/>
              <a:chExt cx="594389" cy="53718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594389" cy="537186"/>
              </a:xfrm>
              <a:custGeom>
                <a:avLst/>
                <a:gdLst/>
                <a:ahLst/>
                <a:cxnLst/>
                <a:rect l="l" t="t" r="r" b="b"/>
                <a:pathLst>
                  <a:path w="594389" h="537186">
                    <a:moveTo>
                      <a:pt x="0" y="0"/>
                    </a:moveTo>
                    <a:lnTo>
                      <a:pt x="594389" y="0"/>
                    </a:lnTo>
                    <a:lnTo>
                      <a:pt x="594389" y="537186"/>
                    </a:lnTo>
                    <a:lnTo>
                      <a:pt x="0" y="537186"/>
                    </a:lnTo>
                    <a:close/>
                  </a:path>
                </a:pathLst>
              </a:custGeom>
              <a:solidFill>
                <a:srgbClr val="890A0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594389" cy="5752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326226" y="3912028"/>
              <a:ext cx="1196545" cy="969202"/>
            </a:xfrm>
            <a:custGeom>
              <a:avLst/>
              <a:gdLst/>
              <a:ahLst/>
              <a:cxnLst/>
              <a:rect l="l" t="t" r="r" b="b"/>
              <a:pathLst>
                <a:path w="1196545" h="969202">
                  <a:moveTo>
                    <a:pt x="0" y="0"/>
                  </a:moveTo>
                  <a:lnTo>
                    <a:pt x="1196545" y="0"/>
                  </a:lnTo>
                  <a:lnTo>
                    <a:pt x="1196545" y="969202"/>
                  </a:lnTo>
                  <a:lnTo>
                    <a:pt x="0" y="969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6" name="Group 26"/>
            <p:cNvGrpSpPr/>
            <p:nvPr/>
          </p:nvGrpSpPr>
          <p:grpSpPr>
            <a:xfrm>
              <a:off x="1210826" y="6442987"/>
              <a:ext cx="6054938" cy="1749510"/>
              <a:chOff x="0" y="0"/>
              <a:chExt cx="1946456" cy="56240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946456" cy="562408"/>
              </a:xfrm>
              <a:custGeom>
                <a:avLst/>
                <a:gdLst/>
                <a:ahLst/>
                <a:cxnLst/>
                <a:rect l="l" t="t" r="r" b="b"/>
                <a:pathLst>
                  <a:path w="1946456" h="562408">
                    <a:moveTo>
                      <a:pt x="0" y="0"/>
                    </a:moveTo>
                    <a:lnTo>
                      <a:pt x="1946456" y="0"/>
                    </a:lnTo>
                    <a:lnTo>
                      <a:pt x="1946456" y="562408"/>
                    </a:lnTo>
                    <a:lnTo>
                      <a:pt x="0" y="562408"/>
                    </a:lnTo>
                    <a:close/>
                  </a:path>
                </a:pathLst>
              </a:custGeom>
              <a:solidFill>
                <a:srgbClr val="B30101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1946456" cy="6005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6167983"/>
              <a:ext cx="1848997" cy="1671053"/>
              <a:chOff x="0" y="0"/>
              <a:chExt cx="594389" cy="537186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594389" cy="537186"/>
              </a:xfrm>
              <a:custGeom>
                <a:avLst/>
                <a:gdLst/>
                <a:ahLst/>
                <a:cxnLst/>
                <a:rect l="l" t="t" r="r" b="b"/>
                <a:pathLst>
                  <a:path w="594389" h="537186">
                    <a:moveTo>
                      <a:pt x="0" y="0"/>
                    </a:moveTo>
                    <a:lnTo>
                      <a:pt x="594389" y="0"/>
                    </a:lnTo>
                    <a:lnTo>
                      <a:pt x="594389" y="537186"/>
                    </a:lnTo>
                    <a:lnTo>
                      <a:pt x="0" y="537186"/>
                    </a:lnTo>
                    <a:close/>
                  </a:path>
                </a:pathLst>
              </a:custGeom>
              <a:solidFill>
                <a:srgbClr val="890A0A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594389" cy="5752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2" name="Freeform 32"/>
            <p:cNvSpPr/>
            <p:nvPr/>
          </p:nvSpPr>
          <p:spPr>
            <a:xfrm>
              <a:off x="326226" y="6518909"/>
              <a:ext cx="1196545" cy="969202"/>
            </a:xfrm>
            <a:custGeom>
              <a:avLst/>
              <a:gdLst/>
              <a:ahLst/>
              <a:cxnLst/>
              <a:rect l="l" t="t" r="r" b="b"/>
              <a:pathLst>
                <a:path w="1196545" h="969202">
                  <a:moveTo>
                    <a:pt x="0" y="0"/>
                  </a:moveTo>
                  <a:lnTo>
                    <a:pt x="1196545" y="0"/>
                  </a:lnTo>
                  <a:lnTo>
                    <a:pt x="1196545" y="969202"/>
                  </a:lnTo>
                  <a:lnTo>
                    <a:pt x="0" y="969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TextBox 33"/>
            <p:cNvSpPr txBox="1"/>
            <p:nvPr/>
          </p:nvSpPr>
          <p:spPr>
            <a:xfrm>
              <a:off x="2350220" y="-17985"/>
              <a:ext cx="3154003" cy="597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52"/>
                </a:lnSpc>
                <a:spcBef>
                  <a:spcPct val="0"/>
                </a:spcBef>
              </a:pPr>
              <a:r>
                <a:rPr lang="en-US" sz="2466">
                  <a:solidFill>
                    <a:srgbClr val="FFFBFB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Service Operators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2095859" y="2386390"/>
              <a:ext cx="4893085" cy="592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97"/>
                </a:lnSpc>
              </a:pPr>
              <a:r>
                <a:rPr lang="en-US" sz="1426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Oversee renewable energy projects and infrastructure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2095859" y="1646129"/>
              <a:ext cx="4532841" cy="740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39"/>
                </a:lnSpc>
              </a:pPr>
              <a:r>
                <a:rPr lang="en-US" sz="1942">
                  <a:solidFill>
                    <a:srgbClr val="FFFBFB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Bangladesh Power Development Board (BPDB)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2095859" y="4691812"/>
              <a:ext cx="4893085" cy="877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97"/>
                </a:lnSpc>
              </a:pPr>
              <a:r>
                <a:rPr lang="en-US" sz="1426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Implement and manage carbon credit projects, including solar home systems and improved cook stoves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2095859" y="3970520"/>
              <a:ext cx="4532841" cy="740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39"/>
                </a:lnSpc>
              </a:pPr>
              <a:r>
                <a:rPr lang="en-US" sz="1942">
                  <a:solidFill>
                    <a:srgbClr val="FFFBFB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Infrastructure Development Company Limited (IDCOL) 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095859" y="7101445"/>
              <a:ext cx="4893085" cy="592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97"/>
                </a:lnSpc>
              </a:pPr>
              <a:r>
                <a:rPr lang="en-US" sz="1426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Manage waste-to-energy projects and composting initiatives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2095859" y="6716135"/>
              <a:ext cx="4532841" cy="404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39"/>
                </a:lnSpc>
              </a:pPr>
              <a:r>
                <a:rPr lang="en-US" sz="1942">
                  <a:solidFill>
                    <a:srgbClr val="FFFBFB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Waste Concern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966305" y="1756384"/>
            <a:ext cx="2641596" cy="550630"/>
            <a:chOff x="0" y="0"/>
            <a:chExt cx="386874" cy="8064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86874" cy="80642"/>
            </a:xfrm>
            <a:custGeom>
              <a:avLst/>
              <a:gdLst/>
              <a:ahLst/>
              <a:cxnLst/>
              <a:rect l="l" t="t" r="r" b="b"/>
              <a:pathLst>
                <a:path w="386874" h="80642">
                  <a:moveTo>
                    <a:pt x="0" y="0"/>
                  </a:moveTo>
                  <a:lnTo>
                    <a:pt x="386874" y="0"/>
                  </a:lnTo>
                  <a:lnTo>
                    <a:pt x="386874" y="80642"/>
                  </a:lnTo>
                  <a:lnTo>
                    <a:pt x="0" y="80642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28575"/>
              <a:ext cx="386874" cy="109217"/>
            </a:xfrm>
            <a:prstGeom prst="rect">
              <a:avLst/>
            </a:prstGeom>
          </p:spPr>
          <p:txBody>
            <a:bodyPr lIns="51667" tIns="51667" rIns="51667" bIns="5166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159339" y="2855361"/>
            <a:ext cx="4541204" cy="1312132"/>
            <a:chOff x="0" y="0"/>
            <a:chExt cx="1946456" cy="56240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946456" cy="562408"/>
            </a:xfrm>
            <a:custGeom>
              <a:avLst/>
              <a:gdLst/>
              <a:ahLst/>
              <a:cxnLst/>
              <a:rect l="l" t="t" r="r" b="b"/>
              <a:pathLst>
                <a:path w="1946456" h="562408">
                  <a:moveTo>
                    <a:pt x="0" y="0"/>
                  </a:moveTo>
                  <a:lnTo>
                    <a:pt x="1946456" y="0"/>
                  </a:lnTo>
                  <a:lnTo>
                    <a:pt x="1946456" y="562408"/>
                  </a:lnTo>
                  <a:lnTo>
                    <a:pt x="0" y="562408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1946456" cy="600508"/>
            </a:xfrm>
            <a:prstGeom prst="rect">
              <a:avLst/>
            </a:prstGeom>
          </p:spPr>
          <p:txBody>
            <a:bodyPr lIns="51667" tIns="51667" rIns="51667" bIns="5166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251220" y="2649108"/>
            <a:ext cx="1386747" cy="1253290"/>
            <a:chOff x="0" y="0"/>
            <a:chExt cx="594389" cy="537186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594389" cy="537186"/>
            </a:xfrm>
            <a:custGeom>
              <a:avLst/>
              <a:gdLst/>
              <a:ahLst/>
              <a:cxnLst/>
              <a:rect l="l" t="t" r="r" b="b"/>
              <a:pathLst>
                <a:path w="594389" h="537186">
                  <a:moveTo>
                    <a:pt x="0" y="0"/>
                  </a:moveTo>
                  <a:lnTo>
                    <a:pt x="594389" y="0"/>
                  </a:lnTo>
                  <a:lnTo>
                    <a:pt x="594389" y="537186"/>
                  </a:lnTo>
                  <a:lnTo>
                    <a:pt x="0" y="537186"/>
                  </a:lnTo>
                  <a:close/>
                </a:path>
              </a:pathLst>
            </a:custGeom>
            <a:solidFill>
              <a:srgbClr val="890A0A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594389" cy="575286"/>
            </a:xfrm>
            <a:prstGeom prst="rect">
              <a:avLst/>
            </a:prstGeom>
          </p:spPr>
          <p:txBody>
            <a:bodyPr lIns="51667" tIns="51667" rIns="51667" bIns="5166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59339" y="4633464"/>
            <a:ext cx="4541204" cy="1312132"/>
            <a:chOff x="0" y="0"/>
            <a:chExt cx="1946456" cy="56240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946456" cy="562408"/>
            </a:xfrm>
            <a:custGeom>
              <a:avLst/>
              <a:gdLst/>
              <a:ahLst/>
              <a:cxnLst/>
              <a:rect l="l" t="t" r="r" b="b"/>
              <a:pathLst>
                <a:path w="1946456" h="562408">
                  <a:moveTo>
                    <a:pt x="0" y="0"/>
                  </a:moveTo>
                  <a:lnTo>
                    <a:pt x="1946456" y="0"/>
                  </a:lnTo>
                  <a:lnTo>
                    <a:pt x="1946456" y="562408"/>
                  </a:lnTo>
                  <a:lnTo>
                    <a:pt x="0" y="562408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1946456" cy="600508"/>
            </a:xfrm>
            <a:prstGeom prst="rect">
              <a:avLst/>
            </a:prstGeom>
          </p:spPr>
          <p:txBody>
            <a:bodyPr lIns="51667" tIns="51667" rIns="51667" bIns="5166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251220" y="4427211"/>
            <a:ext cx="1386747" cy="1253290"/>
            <a:chOff x="0" y="0"/>
            <a:chExt cx="594389" cy="537186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594389" cy="537186"/>
            </a:xfrm>
            <a:custGeom>
              <a:avLst/>
              <a:gdLst/>
              <a:ahLst/>
              <a:cxnLst/>
              <a:rect l="l" t="t" r="r" b="b"/>
              <a:pathLst>
                <a:path w="594389" h="537186">
                  <a:moveTo>
                    <a:pt x="0" y="0"/>
                  </a:moveTo>
                  <a:lnTo>
                    <a:pt x="594389" y="0"/>
                  </a:lnTo>
                  <a:lnTo>
                    <a:pt x="594389" y="537186"/>
                  </a:lnTo>
                  <a:lnTo>
                    <a:pt x="0" y="537186"/>
                  </a:lnTo>
                  <a:close/>
                </a:path>
              </a:pathLst>
            </a:custGeom>
            <a:solidFill>
              <a:srgbClr val="890A0A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594389" cy="575286"/>
            </a:xfrm>
            <a:prstGeom prst="rect">
              <a:avLst/>
            </a:prstGeom>
          </p:spPr>
          <p:txBody>
            <a:bodyPr lIns="51667" tIns="51667" rIns="51667" bIns="5166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5" name="Freeform 55"/>
          <p:cNvSpPr/>
          <p:nvPr/>
        </p:nvSpPr>
        <p:spPr>
          <a:xfrm>
            <a:off x="463482" y="2794642"/>
            <a:ext cx="962222" cy="962222"/>
          </a:xfrm>
          <a:custGeom>
            <a:avLst/>
            <a:gdLst/>
            <a:ahLst/>
            <a:cxnLst/>
            <a:rect l="l" t="t" r="r" b="b"/>
            <a:pathLst>
              <a:path w="962222" h="962222">
                <a:moveTo>
                  <a:pt x="0" y="0"/>
                </a:moveTo>
                <a:lnTo>
                  <a:pt x="962222" y="0"/>
                </a:lnTo>
                <a:lnTo>
                  <a:pt x="962222" y="962222"/>
                </a:lnTo>
                <a:lnTo>
                  <a:pt x="0" y="962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463482" y="4588507"/>
            <a:ext cx="962222" cy="962222"/>
          </a:xfrm>
          <a:custGeom>
            <a:avLst/>
            <a:gdLst/>
            <a:ahLst/>
            <a:cxnLst/>
            <a:rect l="l" t="t" r="r" b="b"/>
            <a:pathLst>
              <a:path w="962222" h="962222">
                <a:moveTo>
                  <a:pt x="0" y="0"/>
                </a:moveTo>
                <a:lnTo>
                  <a:pt x="962222" y="0"/>
                </a:lnTo>
                <a:lnTo>
                  <a:pt x="962222" y="962222"/>
                </a:lnTo>
                <a:lnTo>
                  <a:pt x="0" y="962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7" name="Group 57"/>
          <p:cNvGrpSpPr/>
          <p:nvPr/>
        </p:nvGrpSpPr>
        <p:grpSpPr>
          <a:xfrm>
            <a:off x="14320002" y="1723478"/>
            <a:ext cx="1556624" cy="550630"/>
            <a:chOff x="0" y="0"/>
            <a:chExt cx="227975" cy="80642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27975" cy="80642"/>
            </a:xfrm>
            <a:custGeom>
              <a:avLst/>
              <a:gdLst/>
              <a:ahLst/>
              <a:cxnLst/>
              <a:rect l="l" t="t" r="r" b="b"/>
              <a:pathLst>
                <a:path w="227975" h="80642">
                  <a:moveTo>
                    <a:pt x="0" y="0"/>
                  </a:moveTo>
                  <a:lnTo>
                    <a:pt x="227975" y="0"/>
                  </a:lnTo>
                  <a:lnTo>
                    <a:pt x="227975" y="80642"/>
                  </a:lnTo>
                  <a:lnTo>
                    <a:pt x="0" y="80642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28575"/>
              <a:ext cx="227975" cy="109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3168671" y="2855361"/>
            <a:ext cx="4541204" cy="1312132"/>
            <a:chOff x="0" y="0"/>
            <a:chExt cx="1946456" cy="562408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946456" cy="562408"/>
            </a:xfrm>
            <a:custGeom>
              <a:avLst/>
              <a:gdLst/>
              <a:ahLst/>
              <a:cxnLst/>
              <a:rect l="l" t="t" r="r" b="b"/>
              <a:pathLst>
                <a:path w="1946456" h="562408">
                  <a:moveTo>
                    <a:pt x="0" y="0"/>
                  </a:moveTo>
                  <a:lnTo>
                    <a:pt x="1946456" y="0"/>
                  </a:lnTo>
                  <a:lnTo>
                    <a:pt x="1946456" y="562408"/>
                  </a:lnTo>
                  <a:lnTo>
                    <a:pt x="0" y="562408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38100"/>
              <a:ext cx="1946456" cy="600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2260552" y="2649108"/>
            <a:ext cx="1386747" cy="1253290"/>
            <a:chOff x="0" y="0"/>
            <a:chExt cx="594389" cy="537186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594389" cy="537186"/>
            </a:xfrm>
            <a:custGeom>
              <a:avLst/>
              <a:gdLst/>
              <a:ahLst/>
              <a:cxnLst/>
              <a:rect l="l" t="t" r="r" b="b"/>
              <a:pathLst>
                <a:path w="594389" h="537186">
                  <a:moveTo>
                    <a:pt x="0" y="0"/>
                  </a:moveTo>
                  <a:lnTo>
                    <a:pt x="594389" y="0"/>
                  </a:lnTo>
                  <a:lnTo>
                    <a:pt x="594389" y="537186"/>
                  </a:lnTo>
                  <a:lnTo>
                    <a:pt x="0" y="537186"/>
                  </a:lnTo>
                  <a:close/>
                </a:path>
              </a:pathLst>
            </a:custGeom>
            <a:solidFill>
              <a:srgbClr val="890A0A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594389" cy="575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3168671" y="4633464"/>
            <a:ext cx="4541204" cy="1312132"/>
            <a:chOff x="0" y="0"/>
            <a:chExt cx="1946456" cy="562408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946456" cy="562408"/>
            </a:xfrm>
            <a:custGeom>
              <a:avLst/>
              <a:gdLst/>
              <a:ahLst/>
              <a:cxnLst/>
              <a:rect l="l" t="t" r="r" b="b"/>
              <a:pathLst>
                <a:path w="1946456" h="562408">
                  <a:moveTo>
                    <a:pt x="0" y="0"/>
                  </a:moveTo>
                  <a:lnTo>
                    <a:pt x="1946456" y="0"/>
                  </a:lnTo>
                  <a:lnTo>
                    <a:pt x="1946456" y="562408"/>
                  </a:lnTo>
                  <a:lnTo>
                    <a:pt x="0" y="562408"/>
                  </a:lnTo>
                  <a:close/>
                </a:path>
              </a:pathLst>
            </a:custGeom>
            <a:solidFill>
              <a:srgbClr val="B30101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38100"/>
              <a:ext cx="1946456" cy="600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2260552" y="4427211"/>
            <a:ext cx="1386747" cy="1253290"/>
            <a:chOff x="0" y="0"/>
            <a:chExt cx="594389" cy="537186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594389" cy="537186"/>
            </a:xfrm>
            <a:custGeom>
              <a:avLst/>
              <a:gdLst/>
              <a:ahLst/>
              <a:cxnLst/>
              <a:rect l="l" t="t" r="r" b="b"/>
              <a:pathLst>
                <a:path w="594389" h="537186">
                  <a:moveTo>
                    <a:pt x="0" y="0"/>
                  </a:moveTo>
                  <a:lnTo>
                    <a:pt x="594389" y="0"/>
                  </a:lnTo>
                  <a:lnTo>
                    <a:pt x="594389" y="537186"/>
                  </a:lnTo>
                  <a:lnTo>
                    <a:pt x="0" y="537186"/>
                  </a:lnTo>
                  <a:close/>
                </a:path>
              </a:pathLst>
            </a:custGeom>
            <a:solidFill>
              <a:srgbClr val="890A0A"/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0" y="-38100"/>
              <a:ext cx="594389" cy="575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2" name="Freeform 72"/>
          <p:cNvSpPr/>
          <p:nvPr/>
        </p:nvSpPr>
        <p:spPr>
          <a:xfrm>
            <a:off x="12446321" y="2800056"/>
            <a:ext cx="878520" cy="929651"/>
          </a:xfrm>
          <a:custGeom>
            <a:avLst/>
            <a:gdLst/>
            <a:ahLst/>
            <a:cxnLst/>
            <a:rect l="l" t="t" r="r" b="b"/>
            <a:pathLst>
              <a:path w="878520" h="929651">
                <a:moveTo>
                  <a:pt x="0" y="0"/>
                </a:moveTo>
                <a:lnTo>
                  <a:pt x="878520" y="0"/>
                </a:lnTo>
                <a:lnTo>
                  <a:pt x="878520" y="929651"/>
                </a:lnTo>
                <a:lnTo>
                  <a:pt x="0" y="9296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3" name="Freeform 73"/>
          <p:cNvSpPr/>
          <p:nvPr/>
        </p:nvSpPr>
        <p:spPr>
          <a:xfrm>
            <a:off x="12446321" y="4554220"/>
            <a:ext cx="878520" cy="929651"/>
          </a:xfrm>
          <a:custGeom>
            <a:avLst/>
            <a:gdLst/>
            <a:ahLst/>
            <a:cxnLst/>
            <a:rect l="l" t="t" r="r" b="b"/>
            <a:pathLst>
              <a:path w="878520" h="929651">
                <a:moveTo>
                  <a:pt x="0" y="0"/>
                </a:moveTo>
                <a:lnTo>
                  <a:pt x="878520" y="0"/>
                </a:lnTo>
                <a:lnTo>
                  <a:pt x="878520" y="929651"/>
                </a:lnTo>
                <a:lnTo>
                  <a:pt x="0" y="9296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4" name="Freeform 74"/>
          <p:cNvSpPr/>
          <p:nvPr/>
        </p:nvSpPr>
        <p:spPr>
          <a:xfrm>
            <a:off x="3385517" y="7774396"/>
            <a:ext cx="9854017" cy="2340130"/>
          </a:xfrm>
          <a:custGeom>
            <a:avLst/>
            <a:gdLst/>
            <a:ahLst/>
            <a:cxnLst/>
            <a:rect l="l" t="t" r="r" b="b"/>
            <a:pathLst>
              <a:path w="9854017" h="2340130">
                <a:moveTo>
                  <a:pt x="0" y="0"/>
                </a:moveTo>
                <a:lnTo>
                  <a:pt x="9854017" y="0"/>
                </a:lnTo>
                <a:lnTo>
                  <a:pt x="9854017" y="2340130"/>
                </a:lnTo>
                <a:lnTo>
                  <a:pt x="0" y="23401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75" name="Freeform 75"/>
          <p:cNvSpPr/>
          <p:nvPr/>
        </p:nvSpPr>
        <p:spPr>
          <a:xfrm>
            <a:off x="13021287" y="8007587"/>
            <a:ext cx="1881196" cy="2106940"/>
          </a:xfrm>
          <a:custGeom>
            <a:avLst/>
            <a:gdLst/>
            <a:ahLst/>
            <a:cxnLst/>
            <a:rect l="l" t="t" r="r" b="b"/>
            <a:pathLst>
              <a:path w="1881196" h="2106940">
                <a:moveTo>
                  <a:pt x="0" y="0"/>
                </a:moveTo>
                <a:lnTo>
                  <a:pt x="1881196" y="0"/>
                </a:lnTo>
                <a:lnTo>
                  <a:pt x="1881196" y="2106939"/>
                </a:lnTo>
                <a:lnTo>
                  <a:pt x="0" y="21069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76" name="TextBox 76"/>
          <p:cNvSpPr txBox="1"/>
          <p:nvPr/>
        </p:nvSpPr>
        <p:spPr>
          <a:xfrm>
            <a:off x="2013884" y="1716702"/>
            <a:ext cx="2914802" cy="474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2"/>
              </a:lnSpc>
              <a:spcBef>
                <a:spcPct val="0"/>
              </a:spcBef>
            </a:pPr>
            <a:r>
              <a:rPr lang="en-US" sz="2466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Payment Gateways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823113" y="3340078"/>
            <a:ext cx="3669814" cy="44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7"/>
              </a:lnSpc>
            </a:pPr>
            <a:r>
              <a:rPr lang="en-US" sz="142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secure financial transactions and compliance with regulatory standards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823113" y="2986219"/>
            <a:ext cx="3399631" cy="30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942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Bangladesh Bank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823113" y="5101853"/>
            <a:ext cx="3669814" cy="44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7"/>
              </a:lnSpc>
            </a:pPr>
            <a:r>
              <a:rPr lang="en-US" sz="142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Facilitate seamless payment processing for carbon credit transactions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823113" y="4729512"/>
            <a:ext cx="3399631" cy="30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942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Local Fintech Companies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4367582" y="1683796"/>
            <a:ext cx="1509045" cy="474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2"/>
              </a:lnSpc>
              <a:spcBef>
                <a:spcPct val="0"/>
              </a:spcBef>
            </a:pPr>
            <a:r>
              <a:rPr lang="en-US" sz="2466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Regulators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3832446" y="3541414"/>
            <a:ext cx="3669814" cy="44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7"/>
              </a:lnSpc>
            </a:pPr>
            <a:r>
              <a:rPr lang="en-US" sz="142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environmental regulations are met and oversee carbon offset projects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3832446" y="2986219"/>
            <a:ext cx="3399631" cy="56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942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Department of Environment (DoE) 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3832446" y="5270480"/>
            <a:ext cx="3669814" cy="44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7"/>
              </a:lnSpc>
            </a:pPr>
            <a:r>
              <a:rPr lang="en-US" sz="142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Formulate policies and provide regulatory oversight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3832446" y="4729512"/>
            <a:ext cx="3805715" cy="56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942">
                <a:solidFill>
                  <a:srgbClr val="FF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Ministry of Environment, Forest and Climate Change (MoEFCC)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1842</Words>
  <Application>Microsoft Office PowerPoint</Application>
  <PresentationFormat>Custom</PresentationFormat>
  <Paragraphs>344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Times New Roman Semi-Bold</vt:lpstr>
      <vt:lpstr>Calibri</vt:lpstr>
      <vt:lpstr>Times New Roman Medium</vt:lpstr>
      <vt:lpstr>Arial</vt:lpstr>
      <vt:lpstr>Times New Roman Ultra-Bold</vt:lpstr>
      <vt:lpstr>Times New Roman</vt:lpstr>
      <vt:lpstr>Oswald</vt:lpstr>
      <vt:lpstr>Times New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White Modern Market Research Presentation</dc:title>
  <dc:creator>ASUS</dc:creator>
  <cp:lastModifiedBy>Fahmida Sultana</cp:lastModifiedBy>
  <cp:revision>5</cp:revision>
  <dcterms:created xsi:type="dcterms:W3CDTF">2006-08-16T00:00:00Z</dcterms:created>
  <dcterms:modified xsi:type="dcterms:W3CDTF">2024-09-03T11:14:23Z</dcterms:modified>
  <dc:identifier>DAGJnz-8eE0</dc:identifier>
</cp:coreProperties>
</file>